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4"/>
  </p:notesMasterIdLst>
  <p:sldIdLst>
    <p:sldId id="256" r:id="rId3"/>
    <p:sldId id="257" r:id="rId4"/>
    <p:sldId id="338" r:id="rId5"/>
    <p:sldId id="332" r:id="rId6"/>
    <p:sldId id="339" r:id="rId7"/>
    <p:sldId id="334" r:id="rId8"/>
    <p:sldId id="342" r:id="rId9"/>
    <p:sldId id="343" r:id="rId10"/>
    <p:sldId id="326" r:id="rId11"/>
    <p:sldId id="344" r:id="rId12"/>
    <p:sldId id="34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C2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D8334E-2DDB-4EA0-9C7B-D3A3974B3C2A}" v="110" dt="2025-08-13T12:49:57.0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6" autoAdjust="0"/>
    <p:restoredTop sz="56038" autoAdjust="0"/>
  </p:normalViewPr>
  <p:slideViewPr>
    <p:cSldViewPr snapToGrid="0">
      <p:cViewPr varScale="1">
        <p:scale>
          <a:sx n="59" d="100"/>
          <a:sy n="59" d="100"/>
        </p:scale>
        <p:origin x="1878" y="72"/>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19"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2FD071-2362-4BB7-B438-385D3CBAAA46}" type="datetimeFigureOut">
              <a:rPr lang="en-US" smtClean="0"/>
              <a:t>8/27/2025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6C78DB-CAA3-481E-A24D-2242BD88BB97}" type="slidenum">
              <a:rPr lang="en-US" smtClean="0"/>
              <a:t>‹#›</a:t>
            </a:fld>
            <a:endParaRPr lang="en-US"/>
          </a:p>
        </p:txBody>
      </p:sp>
    </p:spTree>
    <p:extLst>
      <p:ext uri="{BB962C8B-B14F-4D97-AF65-F5344CB8AC3E}">
        <p14:creationId xmlns:p14="http://schemas.microsoft.com/office/powerpoint/2010/main" val="3179858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6C78DB-CAA3-481E-A24D-2242BD88BB97}" type="slidenum">
              <a:rPr lang="en-US" smtClean="0"/>
              <a:t>1</a:t>
            </a:fld>
            <a:endParaRPr lang="en-US"/>
          </a:p>
        </p:txBody>
      </p:sp>
    </p:spTree>
    <p:extLst>
      <p:ext uri="{BB962C8B-B14F-4D97-AF65-F5344CB8AC3E}">
        <p14:creationId xmlns:p14="http://schemas.microsoft.com/office/powerpoint/2010/main" val="4242182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latin typeface="Arial" panose="020B0604020202020204" pitchFamily="34" charset="0"/>
                <a:cs typeface="Arial" panose="020B0604020202020204" pitchFamily="34" charset="0"/>
              </a:rPr>
              <a:t>California’s Welfare and Institutions Code Section 300(b)(1) defines neglect as the failure of a </a:t>
            </a:r>
            <a:r>
              <a:rPr lang="en-US" b="1" i="0" u="sng" dirty="0">
                <a:latin typeface="Arial" panose="020B0604020202020204" pitchFamily="34" charset="0"/>
                <a:cs typeface="Arial" panose="020B0604020202020204" pitchFamily="34" charset="0"/>
              </a:rPr>
              <a:t>parent or guardian </a:t>
            </a:r>
            <a:r>
              <a:rPr lang="en-US" dirty="0">
                <a:latin typeface="Arial" panose="020B0604020202020204" pitchFamily="34" charset="0"/>
                <a:cs typeface="Arial" panose="020B0604020202020204" pitchFamily="34" charset="0"/>
              </a:rPr>
              <a:t>to provide adequate food, clothing, shelter, or supervision, placing a child at risk of serious harm.</a:t>
            </a:r>
          </a:p>
          <a:p>
            <a:pPr marL="171450" indent="-1714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dirty="0">
                <a:latin typeface="Arial" panose="020B0604020202020204" pitchFamily="34" charset="0"/>
                <a:cs typeface="Arial" panose="020B0604020202020204" pitchFamily="34" charset="0"/>
              </a:rPr>
              <a:t>Those of us who study neighborhoods and child wellbeing understand that risk is shaped by the neighborhood we live in.</a:t>
            </a:r>
          </a:p>
          <a:p>
            <a:pPr marL="171450" indent="-171450">
              <a:buFont typeface="Arial" panose="020B0604020202020204" pitchFamily="34" charset="0"/>
              <a:buChar char="•"/>
            </a:pPr>
            <a:r>
              <a:rPr lang="en-US" dirty="0">
                <a:latin typeface="Arial" panose="020B0604020202020204" pitchFamily="34" charset="0"/>
                <a:cs typeface="Arial" panose="020B0604020202020204" pitchFamily="34" charset="0"/>
              </a:rPr>
              <a:t>For example, if a family lives in a food desert, by definition, they do not have access to healthy, affordable food. </a:t>
            </a:r>
          </a:p>
          <a:p>
            <a:pPr marL="171450" indent="-171450">
              <a:buFont typeface="Arial" panose="020B0604020202020204" pitchFamily="34" charset="0"/>
              <a:buChar char="•"/>
            </a:pPr>
            <a:r>
              <a:rPr lang="en-US" b="1" dirty="0">
                <a:latin typeface="Arial" panose="020B0604020202020204" pitchFamily="34" charset="0"/>
                <a:cs typeface="Arial" panose="020B0604020202020204" pitchFamily="34" charset="0"/>
              </a:rPr>
              <a:t>The local environment makes fulfilling the legal obligation very difficult</a:t>
            </a:r>
            <a:r>
              <a:rPr lang="en-US" dirty="0">
                <a:latin typeface="Arial" panose="020B0604020202020204" pitchFamily="34" charset="0"/>
                <a:cs typeface="Arial" panose="020B0604020202020204" pitchFamily="34" charset="0"/>
              </a:rPr>
              <a:t>. </a:t>
            </a:r>
          </a:p>
          <a:p>
            <a:pPr marL="171450" indent="-171450">
              <a:buFont typeface="Arial" panose="020B0604020202020204" pitchFamily="34" charset="0"/>
              <a:buChar char="•"/>
            </a:pPr>
            <a:r>
              <a:rPr lang="en-US" dirty="0">
                <a:latin typeface="Arial" panose="020B0604020202020204" pitchFamily="34" charset="0"/>
                <a:cs typeface="Arial" panose="020B0604020202020204" pitchFamily="34" charset="0"/>
              </a:rPr>
              <a:t>Because the environmental burden of neglect is not equally distributed, child neglect is a civil rights and public health crisis.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latin typeface="Arial" panose="020B0604020202020204" pitchFamily="34" charset="0"/>
                <a:cs typeface="Arial" panose="020B0604020202020204" pitchFamily="34" charset="0"/>
              </a:rPr>
              <a:t>E</a:t>
            </a:r>
            <a:r>
              <a:rPr lang="en-US" dirty="0">
                <a:latin typeface="Arial" panose="020B0604020202020204" pitchFamily="34" charset="0"/>
                <a:cs typeface="Arial" panose="020B0604020202020204" pitchFamily="34" charset="0"/>
              </a:rPr>
              <a:t>ach point on the map shows the location of a police incident of child neglect in Los Angeles. To examine environmental burden we typically aggregate the incidents to neighborhoods and then use aggregate data on environmental factors from sources like census data. </a:t>
            </a:r>
          </a:p>
          <a:p>
            <a:pPr marL="628650" lvl="1" indent="-171450">
              <a:buFont typeface="Arial" panose="020B0604020202020204" pitchFamily="34" charset="0"/>
              <a:buChar char="•"/>
            </a:pPr>
            <a:r>
              <a:rPr lang="en-US" dirty="0">
                <a:latin typeface="Arial" panose="020B0604020202020204" pitchFamily="34" charset="0"/>
                <a:cs typeface="Arial" panose="020B0604020202020204" pitchFamily="34" charset="0"/>
              </a:rPr>
              <a:t>These sources are valuable, but they don’t provide a sense of </a:t>
            </a:r>
            <a:r>
              <a:rPr lang="en-US" b="1" dirty="0">
                <a:latin typeface="Arial" panose="020B0604020202020204" pitchFamily="34" charset="0"/>
                <a:cs typeface="Arial" panose="020B0604020202020204" pitchFamily="34" charset="0"/>
              </a:rPr>
              <a:t>local neighborhood </a:t>
            </a:r>
            <a:r>
              <a:rPr lang="en-US" dirty="0">
                <a:latin typeface="Arial" panose="020B0604020202020204" pitchFamily="34" charset="0"/>
                <a:cs typeface="Arial" panose="020B0604020202020204" pitchFamily="34" charset="0"/>
              </a:rPr>
              <a:t>conditions.</a:t>
            </a:r>
            <a:r>
              <a:rPr lang="en-US" b="1" dirty="0">
                <a:latin typeface="Arial" panose="020B0604020202020204" pitchFamily="34" charset="0"/>
                <a:cs typeface="Arial" panose="020B0604020202020204" pitchFamily="34" charset="0"/>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Arial" panose="020B0604020202020204" pitchFamily="34" charset="0"/>
                <a:cs typeface="Arial" panose="020B0604020202020204" pitchFamily="34" charset="0"/>
              </a:rPr>
              <a:t>Neighborhoods have both physical and perceived conditions. As you can see from the pictures here, these images carry both visible indicators and emotional cues about the environment where children grow up.</a:t>
            </a:r>
            <a:r>
              <a:rPr lang="en-US" b="1" dirty="0">
                <a:latin typeface="Arial" panose="020B0604020202020204" pitchFamily="34" charset="0"/>
                <a:cs typeface="Arial" panose="020B0604020202020204" pitchFamily="34" charset="0"/>
              </a:rPr>
              <a:t> </a:t>
            </a:r>
          </a:p>
          <a:p>
            <a:pPr marL="171450" indent="-171450">
              <a:buFont typeface="Arial" panose="020B0604020202020204" pitchFamily="34" charset="0"/>
              <a:buChar char="•"/>
            </a:pPr>
            <a:r>
              <a:rPr lang="en-US" dirty="0">
                <a:latin typeface="Arial" panose="020B0604020202020204" pitchFamily="34" charset="0"/>
                <a:cs typeface="Arial" panose="020B0604020202020204" pitchFamily="34" charset="0"/>
              </a:rPr>
              <a:t>AI algorithms can analyze street-level imagery to detect objective physical features—like housing quality, green space, or infrastructure—and also can capture subjective impressions about how people feel about the neighborhood.</a:t>
            </a:r>
          </a:p>
          <a:p>
            <a:pPr marL="171450" indent="-171450">
              <a:buFont typeface="Arial" panose="020B0604020202020204" pitchFamily="34" charset="0"/>
              <a:buChar char="•"/>
            </a:pPr>
            <a:r>
              <a:rPr lang="en-US" dirty="0">
                <a:latin typeface="Arial" panose="020B0604020202020204" pitchFamily="34" charset="0"/>
                <a:cs typeface="Arial" panose="020B0604020202020204" pitchFamily="34" charset="0"/>
              </a:rPr>
              <a:t>Pairing these locations with local environmental conditions (what we can see and how we feel about street-level imagery) can help us better understand—and ultimately address—the ecological drivers that increase neglect risk. </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Presentation Script</a:t>
            </a:r>
            <a:endParaRPr lang="en-US"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dirty="0">
                <a:latin typeface="Arial" panose="020B0604020202020204" pitchFamily="34" charset="0"/>
                <a:cs typeface="Arial" panose="020B0604020202020204" pitchFamily="34" charset="0"/>
              </a:rPr>
              <a:t>California’s Welfare and Institutions Code Section 300(b)(1) defines neglect as the failure of a </a:t>
            </a:r>
            <a:r>
              <a:rPr lang="en-US" b="1" i="0" u="sng" dirty="0">
                <a:latin typeface="Arial" panose="020B0604020202020204" pitchFamily="34" charset="0"/>
                <a:cs typeface="Arial" panose="020B0604020202020204" pitchFamily="34" charset="0"/>
              </a:rPr>
              <a:t>parent</a:t>
            </a:r>
            <a:r>
              <a:rPr lang="en-US" dirty="0">
                <a:latin typeface="Arial" panose="020B0604020202020204" pitchFamily="34" charset="0"/>
                <a:cs typeface="Arial" panose="020B0604020202020204" pitchFamily="34" charset="0"/>
              </a:rPr>
              <a:t> or </a:t>
            </a:r>
            <a:r>
              <a:rPr lang="en-US" b="1" u="sng" dirty="0">
                <a:latin typeface="Arial" panose="020B0604020202020204" pitchFamily="34" charset="0"/>
                <a:cs typeface="Arial" panose="020B0604020202020204" pitchFamily="34" charset="0"/>
              </a:rPr>
              <a:t>guardian</a:t>
            </a:r>
            <a:r>
              <a:rPr lang="en-US" dirty="0">
                <a:latin typeface="Arial" panose="020B0604020202020204" pitchFamily="34" charset="0"/>
                <a:cs typeface="Arial" panose="020B0604020202020204" pitchFamily="34" charset="0"/>
              </a:rPr>
              <a:t> to provide adequate food, clothing, shelter, or supervision, placing a child at risk of serious harm.</a:t>
            </a:r>
          </a:p>
          <a:p>
            <a:pPr marL="171450" indent="-171450">
              <a:buFont typeface="Arial" panose="020B0604020202020204" pitchFamily="34" charset="0"/>
              <a:buChar char="•"/>
            </a:pPr>
            <a:r>
              <a:rPr lang="en-US" dirty="0">
                <a:latin typeface="Arial" panose="020B0604020202020204" pitchFamily="34" charset="0"/>
                <a:cs typeface="Arial" panose="020B0604020202020204" pitchFamily="34" charset="0"/>
              </a:rPr>
              <a:t>But for those of us who study neighborhoods and child well-being, we know this risk isn’t just about individual families. It’s shaped by the neighborhoods where those families live.</a:t>
            </a:r>
          </a:p>
          <a:p>
            <a:pPr marL="171450" indent="-171450">
              <a:buFont typeface="Arial" panose="020B0604020202020204" pitchFamily="34" charset="0"/>
              <a:buChar char="•"/>
            </a:pPr>
            <a:r>
              <a:rPr lang="en-US" dirty="0">
                <a:latin typeface="Arial" panose="020B0604020202020204" pitchFamily="34" charset="0"/>
                <a:cs typeface="Arial" panose="020B0604020202020204" pitchFamily="34" charset="0"/>
              </a:rPr>
              <a:t>Take food access as an example. If a family lives in a food desert, by definition, they don’t have access to healthy, affordable food. In that situation, meeting the legal requirement for adequate nutrition is not just a matter of parenting choices—it’s a matter of the environment itself. And because that environmental burden is not equally distributed—falling disproportionately on communities marked by systemic disinvestment—child neglect becomes both a public health and a civil rights crisis.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Arial" panose="020B0604020202020204" pitchFamily="34" charset="0"/>
                <a:cs typeface="Arial" panose="020B0604020202020204" pitchFamily="34" charset="0"/>
              </a:rPr>
              <a:t>On the map, each point you see represents a police-reported incident of child neglect in Los Angeles.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Arial" panose="020B0604020202020204" pitchFamily="34" charset="0"/>
                <a:cs typeface="Arial" panose="020B0604020202020204" pitchFamily="34" charset="0"/>
              </a:rPr>
              <a:t>Traditionally, researchers have looked at neighborhood correlates of neglect by summing the neglect cases and then using aggregate data—things like census measures or large-scale surveys. While useful, this approach doesn’t give us a sense of </a:t>
            </a:r>
            <a:r>
              <a:rPr lang="en-US" b="1" dirty="0">
                <a:latin typeface="Arial" panose="020B0604020202020204" pitchFamily="34" charset="0"/>
                <a:cs typeface="Arial" panose="020B0604020202020204" pitchFamily="34" charset="0"/>
              </a:rPr>
              <a:t>local neighborhood </a:t>
            </a:r>
            <a:r>
              <a:rPr lang="en-US" dirty="0">
                <a:latin typeface="Arial" panose="020B0604020202020204" pitchFamily="34" charset="0"/>
                <a:cs typeface="Arial" panose="020B0604020202020204" pitchFamily="34" charset="0"/>
              </a:rPr>
              <a:t>conditions at the street level.</a:t>
            </a:r>
            <a:r>
              <a:rPr lang="en-US" b="1" dirty="0">
                <a:latin typeface="Arial" panose="020B0604020202020204" pitchFamily="34" charset="0"/>
                <a:cs typeface="Arial" panose="020B0604020202020204" pitchFamily="34" charset="0"/>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Arial" panose="020B0604020202020204" pitchFamily="34" charset="0"/>
                <a:cs typeface="Arial" panose="020B0604020202020204" pitchFamily="34" charset="0"/>
              </a:rPr>
              <a:t>Neighborhoods have both physical and perceived conditions. As you can see from the pictures here, these images carry both visible indicators and emotional cues about the environment where children grow up.</a:t>
            </a:r>
            <a:r>
              <a:rPr lang="en-US" b="1" dirty="0">
                <a:latin typeface="Arial" panose="020B0604020202020204" pitchFamily="34" charset="0"/>
                <a:cs typeface="Arial" panose="020B0604020202020204" pitchFamily="34" charset="0"/>
              </a:rPr>
              <a:t> </a:t>
            </a:r>
          </a:p>
          <a:p>
            <a:pPr marL="171450" indent="-171450">
              <a:buFont typeface="Arial" panose="020B0604020202020204" pitchFamily="34" charset="0"/>
              <a:buChar char="•"/>
            </a:pPr>
            <a:r>
              <a:rPr lang="en-US" dirty="0">
                <a:latin typeface="Arial" panose="020B0604020202020204" pitchFamily="34" charset="0"/>
                <a:cs typeface="Arial" panose="020B0604020202020204" pitchFamily="34" charset="0"/>
              </a:rPr>
              <a:t>AI algorithms can analyze these images to detect both objective features and subjective impressions. </a:t>
            </a:r>
            <a:r>
              <a:rPr lang="en-US" dirty="0"/>
              <a:t>Pairing neglect case locations with what parents experience and how they perceive it gives a clearer picture of ecological drivers and supports targeted prevention</a:t>
            </a:r>
            <a:r>
              <a:rPr lang="en-US" dirty="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3E6C78DB-CAA3-481E-A24D-2242BD88BB97}" type="slidenum">
              <a:rPr lang="en-US" smtClean="0"/>
              <a:t>2</a:t>
            </a:fld>
            <a:endParaRPr lang="en-US"/>
          </a:p>
        </p:txBody>
      </p:sp>
    </p:spTree>
    <p:extLst>
      <p:ext uri="{BB962C8B-B14F-4D97-AF65-F5344CB8AC3E}">
        <p14:creationId xmlns:p14="http://schemas.microsoft.com/office/powerpoint/2010/main" val="3246829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uses computer vision models to teach computers how to view and interpret images. </a:t>
            </a:r>
          </a:p>
          <a:p>
            <a:r>
              <a:rPr lang="en-US" dirty="0"/>
              <a:t>The system scans every pixel in a street-level photo, interprets what it sees, and labels each feature, pixel-by-pixel.</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This diagram shows how AI ‘looks’ at an image. </a:t>
            </a:r>
            <a:r>
              <a:rPr lang="en-US" dirty="0"/>
              <a:t>The image passes through several layers of a convolutional neural network, which combines visual clues in the street-level environment into meaningful patterns about neighborhood conditions.</a:t>
            </a:r>
          </a:p>
          <a:p>
            <a:endParaRPr lang="en-US" b="0" dirty="0"/>
          </a:p>
          <a:p>
            <a:r>
              <a:rPr lang="en-US" dirty="0"/>
              <a:t>The result is a prediction score or probability that can be used to quantify the built environment, evaluate local infrastructure, or capture local perceptions.</a:t>
            </a:r>
            <a:endParaRPr lang="en-US" b="0" dirty="0"/>
          </a:p>
          <a:p>
            <a:endParaRPr lang="en-US" dirty="0"/>
          </a:p>
          <a:p>
            <a:r>
              <a:rPr lang="en-US" dirty="0"/>
              <a:t>We use this same process on street-level photos, but instead of spotting just one object, our models label every pixel — identifying features like trees, sidewalks, buildings, and roads."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E6C78DB-CAA3-481E-A24D-2242BD88BB97}" type="slidenum">
              <a:rPr lang="en-US" smtClean="0"/>
              <a:t>3</a:t>
            </a:fld>
            <a:endParaRPr lang="en-US"/>
          </a:p>
        </p:txBody>
      </p:sp>
    </p:spTree>
    <p:extLst>
      <p:ext uri="{BB962C8B-B14F-4D97-AF65-F5344CB8AC3E}">
        <p14:creationId xmlns:p14="http://schemas.microsoft.com/office/powerpoint/2010/main" val="3976845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big picture of how we bring all the pieces together.</a:t>
            </a:r>
          </a:p>
          <a:p>
            <a:endParaRPr lang="en-US" dirty="0"/>
          </a:p>
          <a:p>
            <a:pPr marL="171450" indent="-171450">
              <a:buFont typeface="Arial" panose="020B0604020202020204" pitchFamily="34" charset="0"/>
              <a:buChar char="•"/>
            </a:pPr>
            <a:r>
              <a:rPr lang="en-US" dirty="0"/>
              <a:t>We start with a map of our study area and systematically collect </a:t>
            </a:r>
            <a:r>
              <a:rPr lang="en-US" i="1" dirty="0"/>
              <a:t>thousands</a:t>
            </a:r>
            <a:r>
              <a:rPr lang="en-US" dirty="0"/>
              <a:t> of street-level images using </a:t>
            </a:r>
            <a:r>
              <a:rPr lang="en-US" dirty="0" err="1"/>
              <a:t>ZenSVI</a:t>
            </a:r>
            <a:r>
              <a:rPr lang="en-US" dirty="0"/>
              <a:t> and </a:t>
            </a:r>
            <a:r>
              <a:rPr lang="en-US" dirty="0" err="1"/>
              <a:t>Mapillary</a:t>
            </a:r>
            <a:r>
              <a:rPr lang="en-US" dirty="0"/>
              <a:t>. </a:t>
            </a:r>
          </a:p>
          <a:p>
            <a:pPr marL="171450" indent="-171450">
              <a:buFont typeface="Arial" panose="020B0604020202020204" pitchFamily="34" charset="0"/>
              <a:buChar char="•"/>
            </a:pPr>
            <a:r>
              <a:rPr lang="en-US" dirty="0" err="1"/>
              <a:t>ZenSVI</a:t>
            </a:r>
            <a:r>
              <a:rPr lang="en-US" dirty="0"/>
              <a:t> is a Python toolkit that automates downloading, processing, and analyzing street-level images for environmental research. </a:t>
            </a:r>
          </a:p>
          <a:p>
            <a:pPr marL="171450" indent="-171450">
              <a:buFont typeface="Arial" panose="020B0604020202020204" pitchFamily="34" charset="0"/>
              <a:buChar char="•"/>
            </a:pPr>
            <a:r>
              <a:rPr lang="en-US" dirty="0" err="1"/>
              <a:t>Mapillary</a:t>
            </a:r>
            <a:r>
              <a:rPr lang="en-US" dirty="0"/>
              <a:t> is an open, crowd-sourced platform of street-level imagery, contributed by people all over the world, that provides a massive, up-to-date photo database of roads, sidewalks, and neighborhoods.</a:t>
            </a:r>
          </a:p>
          <a:p>
            <a:pPr marL="171450" indent="-171450">
              <a:buFont typeface="Arial" panose="020B0604020202020204" pitchFamily="34" charset="0"/>
              <a:buChar char="•"/>
            </a:pPr>
            <a:r>
              <a:rPr lang="en-US" dirty="0"/>
              <a:t>Alongside these images, we bring in neighborhood data like the Area Deprivation Index, the Tree Equity Score, and geocoded child neglect reports.</a:t>
            </a:r>
          </a:p>
          <a:p>
            <a:pPr marL="171450" indent="-171450">
              <a:buFont typeface="Arial" panose="020B0604020202020204" pitchFamily="34" charset="0"/>
              <a:buChar char="•"/>
            </a:pPr>
            <a:r>
              <a:rPr lang="en-US" dirty="0"/>
              <a:t>Next, we run the images through two AI models. One uses semantic segmentation to identify objective features — like vegetation, sidewalks, and buildings. The other, based on </a:t>
            </a:r>
            <a:r>
              <a:rPr lang="en-US" dirty="0" err="1"/>
              <a:t>PlacePulse</a:t>
            </a:r>
            <a:r>
              <a:rPr lang="en-US" dirty="0"/>
              <a:t>, scores subjective impressions — such as whether a place feels safe, depressing, or boring.</a:t>
            </a:r>
          </a:p>
          <a:p>
            <a:pPr marL="171450" indent="-171450">
              <a:buFont typeface="Arial" panose="020B0604020202020204" pitchFamily="34" charset="0"/>
              <a:buChar char="•"/>
            </a:pPr>
            <a:r>
              <a:rPr lang="en-US" dirty="0"/>
              <a:t>We combine these objective and subjective measures into a set of social, physical, and health-related environmental factors. </a:t>
            </a:r>
          </a:p>
          <a:p>
            <a:pPr marL="171450" indent="-171450">
              <a:buFont typeface="Arial" panose="020B0604020202020204" pitchFamily="34" charset="0"/>
              <a:buChar char="•"/>
            </a:pPr>
            <a:r>
              <a:rPr lang="en-US" dirty="0"/>
              <a:t>Finally, we analyze the relationship between those factors and neglect reports using a spatial statistical model, to see how the built environment and perceptions of place align with legal definitions of neglect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8FE4E2-12E1-4326-8503-7159E2E0802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34803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it looks like when AI ‘reads’ a street-level image. At the top, you see the original photo.</a:t>
            </a:r>
          </a:p>
          <a:p>
            <a:r>
              <a:rPr lang="en-US" dirty="0"/>
              <a:t>The middle image shows an overlay — each pixel is classified into a category, like vegetation in green, sidewalks in pink, or buildings in grey.</a:t>
            </a:r>
          </a:p>
          <a:p>
            <a:r>
              <a:rPr lang="en-US" dirty="0"/>
              <a:t>The bottom image is the segmentation mask, where every pixel is replaced by a solid color representing one feature. From this, we can calculate exactly how much greenery, road, or built structure is visible.</a:t>
            </a:r>
          </a:p>
          <a:p>
            <a:r>
              <a:rPr lang="en-US" dirty="0"/>
              <a:t>This turns everyday street images into precise, measurable data about the built environment."*</a:t>
            </a:r>
          </a:p>
          <a:p>
            <a:r>
              <a:rPr lang="en-US" dirty="0"/>
              <a:t>"For this one image, vegetation covers almost 60% of what you see, buildings about 8%, and fences around 10%. We can get this level of detail for every image — and then aggregate it across entire neighborhoods."</a:t>
            </a:r>
          </a:p>
        </p:txBody>
      </p:sp>
      <p:sp>
        <p:nvSpPr>
          <p:cNvPr id="4" name="Slide Number Placeholder 3"/>
          <p:cNvSpPr>
            <a:spLocks noGrp="1"/>
          </p:cNvSpPr>
          <p:nvPr>
            <p:ph type="sldNum" sz="quarter" idx="5"/>
          </p:nvPr>
        </p:nvSpPr>
        <p:spPr/>
        <p:txBody>
          <a:bodyPr/>
          <a:lstStyle/>
          <a:p>
            <a:fld id="{3E6C78DB-CAA3-481E-A24D-2242BD88BB97}" type="slidenum">
              <a:rPr lang="en-US" smtClean="0"/>
              <a:t>5</a:t>
            </a:fld>
            <a:endParaRPr lang="en-US"/>
          </a:p>
        </p:txBody>
      </p:sp>
    </p:spTree>
    <p:extLst>
      <p:ext uri="{BB962C8B-B14F-4D97-AF65-F5344CB8AC3E}">
        <p14:creationId xmlns:p14="http://schemas.microsoft.com/office/powerpoint/2010/main" val="3581523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looked at what’s physically present in a neighborhood. But places also have a feel — and that matters for how families experience them.</a:t>
            </a:r>
          </a:p>
          <a:p>
            <a:r>
              <a:rPr lang="en-US" dirty="0"/>
              <a:t>Here, AI models trained on thousands of human ratings score images for qualities like how safe, boring, or depressing they appear.</a:t>
            </a:r>
          </a:p>
          <a:p>
            <a:r>
              <a:rPr lang="en-US" dirty="0"/>
              <a:t>On this chart, you can see examples ranging from low to high. These perception scores let us combine the objective and the subjective — turning street views into data about both the environment and the experience of living there."*</a:t>
            </a:r>
          </a:p>
          <a:p>
            <a:endParaRPr lang="en-US" dirty="0"/>
          </a:p>
        </p:txBody>
      </p:sp>
      <p:sp>
        <p:nvSpPr>
          <p:cNvPr id="4" name="Slide Number Placeholder 3"/>
          <p:cNvSpPr>
            <a:spLocks noGrp="1"/>
          </p:cNvSpPr>
          <p:nvPr>
            <p:ph type="sldNum" sz="quarter" idx="5"/>
          </p:nvPr>
        </p:nvSpPr>
        <p:spPr/>
        <p:txBody>
          <a:bodyPr/>
          <a:lstStyle/>
          <a:p>
            <a:fld id="{3E6C78DB-CAA3-481E-A24D-2242BD88BB97}" type="slidenum">
              <a:rPr lang="en-US" smtClean="0"/>
              <a:t>6</a:t>
            </a:fld>
            <a:endParaRPr lang="en-US"/>
          </a:p>
        </p:txBody>
      </p:sp>
    </p:spTree>
    <p:extLst>
      <p:ext uri="{BB962C8B-B14F-4D97-AF65-F5344CB8AC3E}">
        <p14:creationId xmlns:p14="http://schemas.microsoft.com/office/powerpoint/2010/main" val="1845063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darker green areas have more vegetation. On the right, darker red areas are perceived as safer.</a:t>
            </a:r>
          </a:p>
          <a:p>
            <a:r>
              <a:rPr lang="en-US" dirty="0"/>
              <a:t>When you look at them side by side, you can see a pattern — neighborhoods with more greenery often have higher safety perceptions.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8FE4E2-12E1-4326-8503-7159E2E0802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75021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plots show how the built and perceived environments relate to social deprivation, measured by the Area Deprivation Index, or ADI.</a:t>
            </a:r>
          </a:p>
          <a:p>
            <a:r>
              <a:rPr lang="en-US" dirty="0"/>
              <a:t>On the left, higher deprivation scores are associated with less visible green space.</a:t>
            </a:r>
            <a:br>
              <a:rPr lang="en-US" dirty="0"/>
            </a:br>
            <a:r>
              <a:rPr lang="en-US" dirty="0"/>
              <a:t>On the right, higher deprivation is also linked to lower perceived safety.</a:t>
            </a:r>
          </a:p>
          <a:p>
            <a:r>
              <a:rPr lang="en-US" dirty="0"/>
              <a:t>In other words, neighborhoods facing greater social disadvantage tend to have both fewer environmental assets and lower safety perceptions — two factors that can compound neglect risk."*</a:t>
            </a:r>
          </a:p>
          <a:p>
            <a:endParaRPr lang="en-US" dirty="0"/>
          </a:p>
        </p:txBody>
      </p:sp>
      <p:sp>
        <p:nvSpPr>
          <p:cNvPr id="4" name="Slide Number Placeholder 3"/>
          <p:cNvSpPr>
            <a:spLocks noGrp="1"/>
          </p:cNvSpPr>
          <p:nvPr>
            <p:ph type="sldNum" sz="quarter" idx="5"/>
          </p:nvPr>
        </p:nvSpPr>
        <p:spPr/>
        <p:txBody>
          <a:bodyPr/>
          <a:lstStyle/>
          <a:p>
            <a:fld id="{3E6C78DB-CAA3-481E-A24D-2242BD88BB97}" type="slidenum">
              <a:rPr lang="en-US" smtClean="0"/>
              <a:t>8</a:t>
            </a:fld>
            <a:endParaRPr lang="en-US"/>
          </a:p>
        </p:txBody>
      </p:sp>
    </p:spTree>
    <p:extLst>
      <p:ext uri="{BB962C8B-B14F-4D97-AF65-F5344CB8AC3E}">
        <p14:creationId xmlns:p14="http://schemas.microsoft.com/office/powerpoint/2010/main" val="3083427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table shows the average differences in our environmental and perception measures between CBGs with high child neglect rates and those with low rates.</a:t>
            </a:r>
          </a:p>
          <a:p>
            <a:r>
              <a:rPr lang="en-US" dirty="0"/>
              <a:t>"High-neglect areas tend to have less greenery, poorer built environment conditions, lower perceptions of safety, and much higher deprivation. Other factors like surveillance or boredom didn’t differ much. This reinforces that environmental quality and perceived safety are closely tied to neglect risk."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8FE4E2-12E1-4326-8503-7159E2E0802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84703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4FF18-FF2B-2105-8543-41126F10C5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2D14BE4-665A-4338-C2EC-423D565790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1C296B8-0558-BC31-8C81-2BE7AF8BA09C}"/>
              </a:ext>
            </a:extLst>
          </p:cNvPr>
          <p:cNvSpPr>
            <a:spLocks noGrp="1"/>
          </p:cNvSpPr>
          <p:nvPr>
            <p:ph type="dt" sz="half" idx="10"/>
          </p:nvPr>
        </p:nvSpPr>
        <p:spPr/>
        <p:txBody>
          <a:bodyPr/>
          <a:lstStyle/>
          <a:p>
            <a:fld id="{10CB6AD8-DB3B-4E04-89BB-36A2F05EBDCE}" type="datetimeFigureOut">
              <a:rPr lang="en-US" smtClean="0"/>
              <a:t>8/27/2025</a:t>
            </a:fld>
            <a:endParaRPr lang="en-US"/>
          </a:p>
        </p:txBody>
      </p:sp>
      <p:sp>
        <p:nvSpPr>
          <p:cNvPr id="5" name="Footer Placeholder 4">
            <a:extLst>
              <a:ext uri="{FF2B5EF4-FFF2-40B4-BE49-F238E27FC236}">
                <a16:creationId xmlns:a16="http://schemas.microsoft.com/office/drawing/2014/main" id="{910AC9A7-36BA-64D4-BE0F-97189B84F9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6B384F-B443-A9FC-D404-879C76F4B73D}"/>
              </a:ext>
            </a:extLst>
          </p:cNvPr>
          <p:cNvSpPr>
            <a:spLocks noGrp="1"/>
          </p:cNvSpPr>
          <p:nvPr>
            <p:ph type="sldNum" sz="quarter" idx="12"/>
          </p:nvPr>
        </p:nvSpPr>
        <p:spPr/>
        <p:txBody>
          <a:bodyPr/>
          <a:lstStyle/>
          <a:p>
            <a:fld id="{BA1E9DF1-CE1E-4304-8B4E-45166F46A739}" type="slidenum">
              <a:rPr lang="en-US" smtClean="0"/>
              <a:t>‹#›</a:t>
            </a:fld>
            <a:endParaRPr lang="en-US"/>
          </a:p>
        </p:txBody>
      </p:sp>
    </p:spTree>
    <p:extLst>
      <p:ext uri="{BB962C8B-B14F-4D97-AF65-F5344CB8AC3E}">
        <p14:creationId xmlns:p14="http://schemas.microsoft.com/office/powerpoint/2010/main" val="2548250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C4A18-F0E7-69D8-6DCB-C071535CF13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315AAD5-0431-D586-7D14-5A41B39D45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30FC60-4933-5C34-DC87-FB0CDA3ECAB8}"/>
              </a:ext>
            </a:extLst>
          </p:cNvPr>
          <p:cNvSpPr>
            <a:spLocks noGrp="1"/>
          </p:cNvSpPr>
          <p:nvPr>
            <p:ph type="dt" sz="half" idx="10"/>
          </p:nvPr>
        </p:nvSpPr>
        <p:spPr/>
        <p:txBody>
          <a:bodyPr/>
          <a:lstStyle/>
          <a:p>
            <a:fld id="{10CB6AD8-DB3B-4E04-89BB-36A2F05EBDCE}" type="datetimeFigureOut">
              <a:rPr lang="en-US" smtClean="0"/>
              <a:t>8/27/2025</a:t>
            </a:fld>
            <a:endParaRPr lang="en-US"/>
          </a:p>
        </p:txBody>
      </p:sp>
      <p:sp>
        <p:nvSpPr>
          <p:cNvPr id="5" name="Footer Placeholder 4">
            <a:extLst>
              <a:ext uri="{FF2B5EF4-FFF2-40B4-BE49-F238E27FC236}">
                <a16:creationId xmlns:a16="http://schemas.microsoft.com/office/drawing/2014/main" id="{36B1362B-EB11-39B9-5063-B51A532CF3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A64723-7542-4D01-34F7-337AAC448170}"/>
              </a:ext>
            </a:extLst>
          </p:cNvPr>
          <p:cNvSpPr>
            <a:spLocks noGrp="1"/>
          </p:cNvSpPr>
          <p:nvPr>
            <p:ph type="sldNum" sz="quarter" idx="12"/>
          </p:nvPr>
        </p:nvSpPr>
        <p:spPr/>
        <p:txBody>
          <a:bodyPr/>
          <a:lstStyle/>
          <a:p>
            <a:fld id="{BA1E9DF1-CE1E-4304-8B4E-45166F46A739}" type="slidenum">
              <a:rPr lang="en-US" smtClean="0"/>
              <a:t>‹#›</a:t>
            </a:fld>
            <a:endParaRPr lang="en-US"/>
          </a:p>
        </p:txBody>
      </p:sp>
    </p:spTree>
    <p:extLst>
      <p:ext uri="{BB962C8B-B14F-4D97-AF65-F5344CB8AC3E}">
        <p14:creationId xmlns:p14="http://schemas.microsoft.com/office/powerpoint/2010/main" val="3189220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C3EAE1-629A-B7E8-05C6-A635F07FB5D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15BA7B5-C01B-5A91-3C45-12A9C86BE1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48F61E-0A77-5E9F-A038-19E3BF7401A3}"/>
              </a:ext>
            </a:extLst>
          </p:cNvPr>
          <p:cNvSpPr>
            <a:spLocks noGrp="1"/>
          </p:cNvSpPr>
          <p:nvPr>
            <p:ph type="dt" sz="half" idx="10"/>
          </p:nvPr>
        </p:nvSpPr>
        <p:spPr/>
        <p:txBody>
          <a:bodyPr/>
          <a:lstStyle/>
          <a:p>
            <a:fld id="{10CB6AD8-DB3B-4E04-89BB-36A2F05EBDCE}" type="datetimeFigureOut">
              <a:rPr lang="en-US" smtClean="0"/>
              <a:t>8/27/2025</a:t>
            </a:fld>
            <a:endParaRPr lang="en-US"/>
          </a:p>
        </p:txBody>
      </p:sp>
      <p:sp>
        <p:nvSpPr>
          <p:cNvPr id="5" name="Footer Placeholder 4">
            <a:extLst>
              <a:ext uri="{FF2B5EF4-FFF2-40B4-BE49-F238E27FC236}">
                <a16:creationId xmlns:a16="http://schemas.microsoft.com/office/drawing/2014/main" id="{6FC06D3B-0EC4-3766-B77E-8DE7A2CF96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B5766-3E05-1957-41C2-A9E087666630}"/>
              </a:ext>
            </a:extLst>
          </p:cNvPr>
          <p:cNvSpPr>
            <a:spLocks noGrp="1"/>
          </p:cNvSpPr>
          <p:nvPr>
            <p:ph type="sldNum" sz="quarter" idx="12"/>
          </p:nvPr>
        </p:nvSpPr>
        <p:spPr/>
        <p:txBody>
          <a:bodyPr/>
          <a:lstStyle/>
          <a:p>
            <a:fld id="{BA1E9DF1-CE1E-4304-8B4E-45166F46A739}" type="slidenum">
              <a:rPr lang="en-US" smtClean="0"/>
              <a:t>‹#›</a:t>
            </a:fld>
            <a:endParaRPr lang="en-US"/>
          </a:p>
        </p:txBody>
      </p:sp>
    </p:spTree>
    <p:extLst>
      <p:ext uri="{BB962C8B-B14F-4D97-AF65-F5344CB8AC3E}">
        <p14:creationId xmlns:p14="http://schemas.microsoft.com/office/powerpoint/2010/main" val="19193731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F8722-A303-E6EA-7D55-3AB08DBD8A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C0341AD-B4AB-60A9-7434-D0FFB8C86A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BBB2413-D29B-7BC6-70AD-3C94DE6E4D43}"/>
              </a:ext>
            </a:extLst>
          </p:cNvPr>
          <p:cNvSpPr>
            <a:spLocks noGrp="1"/>
          </p:cNvSpPr>
          <p:nvPr>
            <p:ph type="dt" sz="half" idx="10"/>
          </p:nvPr>
        </p:nvSpPr>
        <p:spPr/>
        <p:txBody>
          <a:bodyPr/>
          <a:lstStyle/>
          <a:p>
            <a:fld id="{C59E5379-DDA4-4C55-BE98-8D86A15D1227}" type="datetimeFigureOut">
              <a:rPr lang="en-US" smtClean="0"/>
              <a:t>8/27/2025</a:t>
            </a:fld>
            <a:endParaRPr lang="en-US"/>
          </a:p>
        </p:txBody>
      </p:sp>
      <p:sp>
        <p:nvSpPr>
          <p:cNvPr id="5" name="Footer Placeholder 4">
            <a:extLst>
              <a:ext uri="{FF2B5EF4-FFF2-40B4-BE49-F238E27FC236}">
                <a16:creationId xmlns:a16="http://schemas.microsoft.com/office/drawing/2014/main" id="{3F093448-2628-5467-E394-F0B2E111EF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B78FAF-1AB0-8844-051A-DF585AE7BA89}"/>
              </a:ext>
            </a:extLst>
          </p:cNvPr>
          <p:cNvSpPr>
            <a:spLocks noGrp="1"/>
          </p:cNvSpPr>
          <p:nvPr>
            <p:ph type="sldNum" sz="quarter" idx="12"/>
          </p:nvPr>
        </p:nvSpPr>
        <p:spPr/>
        <p:txBody>
          <a:bodyPr/>
          <a:lstStyle/>
          <a:p>
            <a:fld id="{D21EE3AD-A69C-40F3-9031-120D52654CCC}" type="slidenum">
              <a:rPr lang="en-US" smtClean="0"/>
              <a:t>‹#›</a:t>
            </a:fld>
            <a:endParaRPr lang="en-US"/>
          </a:p>
        </p:txBody>
      </p:sp>
    </p:spTree>
    <p:extLst>
      <p:ext uri="{BB962C8B-B14F-4D97-AF65-F5344CB8AC3E}">
        <p14:creationId xmlns:p14="http://schemas.microsoft.com/office/powerpoint/2010/main" val="38534423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29EF-6B54-10B0-5557-D9FC8F472A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8AAA74-691F-7718-BD6E-48F7A238CC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2F8DC5-0AED-4D08-2B68-BA390B463C48}"/>
              </a:ext>
            </a:extLst>
          </p:cNvPr>
          <p:cNvSpPr>
            <a:spLocks noGrp="1"/>
          </p:cNvSpPr>
          <p:nvPr>
            <p:ph type="dt" sz="half" idx="10"/>
          </p:nvPr>
        </p:nvSpPr>
        <p:spPr/>
        <p:txBody>
          <a:bodyPr/>
          <a:lstStyle/>
          <a:p>
            <a:fld id="{C59E5379-DDA4-4C55-BE98-8D86A15D1227}" type="datetimeFigureOut">
              <a:rPr lang="en-US" smtClean="0"/>
              <a:t>8/27/2025</a:t>
            </a:fld>
            <a:endParaRPr lang="en-US"/>
          </a:p>
        </p:txBody>
      </p:sp>
      <p:sp>
        <p:nvSpPr>
          <p:cNvPr id="5" name="Footer Placeholder 4">
            <a:extLst>
              <a:ext uri="{FF2B5EF4-FFF2-40B4-BE49-F238E27FC236}">
                <a16:creationId xmlns:a16="http://schemas.microsoft.com/office/drawing/2014/main" id="{B94FB913-28B8-E68D-9AFD-F086CC5D6F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8515C7-873B-AEE7-5477-CC50A3348924}"/>
              </a:ext>
            </a:extLst>
          </p:cNvPr>
          <p:cNvSpPr>
            <a:spLocks noGrp="1"/>
          </p:cNvSpPr>
          <p:nvPr>
            <p:ph type="sldNum" sz="quarter" idx="12"/>
          </p:nvPr>
        </p:nvSpPr>
        <p:spPr/>
        <p:txBody>
          <a:bodyPr/>
          <a:lstStyle/>
          <a:p>
            <a:fld id="{D21EE3AD-A69C-40F3-9031-120D52654CCC}" type="slidenum">
              <a:rPr lang="en-US" smtClean="0"/>
              <a:t>‹#›</a:t>
            </a:fld>
            <a:endParaRPr lang="en-US"/>
          </a:p>
        </p:txBody>
      </p:sp>
    </p:spTree>
    <p:extLst>
      <p:ext uri="{BB962C8B-B14F-4D97-AF65-F5344CB8AC3E}">
        <p14:creationId xmlns:p14="http://schemas.microsoft.com/office/powerpoint/2010/main" val="34682359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9A7E7-7D40-86EE-27EE-9E2B5A396C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704C296-9301-1D5F-4BBC-99CB8DE11E8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FE9433-8E22-4794-66B6-39CD641F6F0A}"/>
              </a:ext>
            </a:extLst>
          </p:cNvPr>
          <p:cNvSpPr>
            <a:spLocks noGrp="1"/>
          </p:cNvSpPr>
          <p:nvPr>
            <p:ph type="dt" sz="half" idx="10"/>
          </p:nvPr>
        </p:nvSpPr>
        <p:spPr/>
        <p:txBody>
          <a:bodyPr/>
          <a:lstStyle/>
          <a:p>
            <a:fld id="{C59E5379-DDA4-4C55-BE98-8D86A15D1227}" type="datetimeFigureOut">
              <a:rPr lang="en-US" smtClean="0"/>
              <a:t>8/27/2025</a:t>
            </a:fld>
            <a:endParaRPr lang="en-US"/>
          </a:p>
        </p:txBody>
      </p:sp>
      <p:sp>
        <p:nvSpPr>
          <p:cNvPr id="5" name="Footer Placeholder 4">
            <a:extLst>
              <a:ext uri="{FF2B5EF4-FFF2-40B4-BE49-F238E27FC236}">
                <a16:creationId xmlns:a16="http://schemas.microsoft.com/office/drawing/2014/main" id="{5CC76CBC-65C9-8D7C-093E-98F55B7AD1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0F5CD9-53EF-D5AA-1869-A290A3B5AB43}"/>
              </a:ext>
            </a:extLst>
          </p:cNvPr>
          <p:cNvSpPr>
            <a:spLocks noGrp="1"/>
          </p:cNvSpPr>
          <p:nvPr>
            <p:ph type="sldNum" sz="quarter" idx="12"/>
          </p:nvPr>
        </p:nvSpPr>
        <p:spPr/>
        <p:txBody>
          <a:bodyPr/>
          <a:lstStyle/>
          <a:p>
            <a:fld id="{D21EE3AD-A69C-40F3-9031-120D52654CCC}" type="slidenum">
              <a:rPr lang="en-US" smtClean="0"/>
              <a:t>‹#›</a:t>
            </a:fld>
            <a:endParaRPr lang="en-US"/>
          </a:p>
        </p:txBody>
      </p:sp>
    </p:spTree>
    <p:extLst>
      <p:ext uri="{BB962C8B-B14F-4D97-AF65-F5344CB8AC3E}">
        <p14:creationId xmlns:p14="http://schemas.microsoft.com/office/powerpoint/2010/main" val="14774239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DA3E9-A1C6-CBE1-4150-FB0324F15A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F03C29-2349-3177-A26B-DE6154A3941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52B6D-07EF-8557-851D-5886107851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C41F98-CFC4-0566-FA0E-CE8EE9183F81}"/>
              </a:ext>
            </a:extLst>
          </p:cNvPr>
          <p:cNvSpPr>
            <a:spLocks noGrp="1"/>
          </p:cNvSpPr>
          <p:nvPr>
            <p:ph type="dt" sz="half" idx="10"/>
          </p:nvPr>
        </p:nvSpPr>
        <p:spPr/>
        <p:txBody>
          <a:bodyPr/>
          <a:lstStyle/>
          <a:p>
            <a:fld id="{C59E5379-DDA4-4C55-BE98-8D86A15D1227}" type="datetimeFigureOut">
              <a:rPr lang="en-US" smtClean="0"/>
              <a:t>8/27/2025</a:t>
            </a:fld>
            <a:endParaRPr lang="en-US"/>
          </a:p>
        </p:txBody>
      </p:sp>
      <p:sp>
        <p:nvSpPr>
          <p:cNvPr id="6" name="Footer Placeholder 5">
            <a:extLst>
              <a:ext uri="{FF2B5EF4-FFF2-40B4-BE49-F238E27FC236}">
                <a16:creationId xmlns:a16="http://schemas.microsoft.com/office/drawing/2014/main" id="{BE40E470-E936-20B7-F40E-846FCA86AA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DD01D8-30C5-36D9-262E-96256188FE17}"/>
              </a:ext>
            </a:extLst>
          </p:cNvPr>
          <p:cNvSpPr>
            <a:spLocks noGrp="1"/>
          </p:cNvSpPr>
          <p:nvPr>
            <p:ph type="sldNum" sz="quarter" idx="12"/>
          </p:nvPr>
        </p:nvSpPr>
        <p:spPr/>
        <p:txBody>
          <a:bodyPr/>
          <a:lstStyle/>
          <a:p>
            <a:fld id="{D21EE3AD-A69C-40F3-9031-120D52654CCC}" type="slidenum">
              <a:rPr lang="en-US" smtClean="0"/>
              <a:t>‹#›</a:t>
            </a:fld>
            <a:endParaRPr lang="en-US"/>
          </a:p>
        </p:txBody>
      </p:sp>
    </p:spTree>
    <p:extLst>
      <p:ext uri="{BB962C8B-B14F-4D97-AF65-F5344CB8AC3E}">
        <p14:creationId xmlns:p14="http://schemas.microsoft.com/office/powerpoint/2010/main" val="30467010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38446-8FE9-387D-D204-B957A7B41D1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77CE67-7567-C644-8812-F9085E89E5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E47350-2F1C-9F53-412F-C7B09D9ACB8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A1F730-8DA4-866A-9C79-08CAD5DAC3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6D09D4-4009-7BAB-42B5-24D602027E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538D64-51B9-E7C3-BB4B-9203859F9B1C}"/>
              </a:ext>
            </a:extLst>
          </p:cNvPr>
          <p:cNvSpPr>
            <a:spLocks noGrp="1"/>
          </p:cNvSpPr>
          <p:nvPr>
            <p:ph type="dt" sz="half" idx="10"/>
          </p:nvPr>
        </p:nvSpPr>
        <p:spPr/>
        <p:txBody>
          <a:bodyPr/>
          <a:lstStyle/>
          <a:p>
            <a:fld id="{C59E5379-DDA4-4C55-BE98-8D86A15D1227}" type="datetimeFigureOut">
              <a:rPr lang="en-US" smtClean="0"/>
              <a:t>8/27/2025</a:t>
            </a:fld>
            <a:endParaRPr lang="en-US"/>
          </a:p>
        </p:txBody>
      </p:sp>
      <p:sp>
        <p:nvSpPr>
          <p:cNvPr id="8" name="Footer Placeholder 7">
            <a:extLst>
              <a:ext uri="{FF2B5EF4-FFF2-40B4-BE49-F238E27FC236}">
                <a16:creationId xmlns:a16="http://schemas.microsoft.com/office/drawing/2014/main" id="{80A2C9E1-4837-9AAC-6A59-B65FD9BE90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9DBD3E-6BC7-E3A7-BDE7-B828A1E952E9}"/>
              </a:ext>
            </a:extLst>
          </p:cNvPr>
          <p:cNvSpPr>
            <a:spLocks noGrp="1"/>
          </p:cNvSpPr>
          <p:nvPr>
            <p:ph type="sldNum" sz="quarter" idx="12"/>
          </p:nvPr>
        </p:nvSpPr>
        <p:spPr/>
        <p:txBody>
          <a:bodyPr/>
          <a:lstStyle/>
          <a:p>
            <a:fld id="{D21EE3AD-A69C-40F3-9031-120D52654CCC}" type="slidenum">
              <a:rPr lang="en-US" smtClean="0"/>
              <a:t>‹#›</a:t>
            </a:fld>
            <a:endParaRPr lang="en-US"/>
          </a:p>
        </p:txBody>
      </p:sp>
    </p:spTree>
    <p:extLst>
      <p:ext uri="{BB962C8B-B14F-4D97-AF65-F5344CB8AC3E}">
        <p14:creationId xmlns:p14="http://schemas.microsoft.com/office/powerpoint/2010/main" val="14700175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C89BC-9B7B-7E16-66AC-803914A016A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45FB9B-DD37-3E30-0D20-B967B3AD3716}"/>
              </a:ext>
            </a:extLst>
          </p:cNvPr>
          <p:cNvSpPr>
            <a:spLocks noGrp="1"/>
          </p:cNvSpPr>
          <p:nvPr>
            <p:ph type="dt" sz="half" idx="10"/>
          </p:nvPr>
        </p:nvSpPr>
        <p:spPr/>
        <p:txBody>
          <a:bodyPr/>
          <a:lstStyle/>
          <a:p>
            <a:fld id="{C59E5379-DDA4-4C55-BE98-8D86A15D1227}" type="datetimeFigureOut">
              <a:rPr lang="en-US" smtClean="0"/>
              <a:t>8/27/2025</a:t>
            </a:fld>
            <a:endParaRPr lang="en-US"/>
          </a:p>
        </p:txBody>
      </p:sp>
      <p:sp>
        <p:nvSpPr>
          <p:cNvPr id="4" name="Footer Placeholder 3">
            <a:extLst>
              <a:ext uri="{FF2B5EF4-FFF2-40B4-BE49-F238E27FC236}">
                <a16:creationId xmlns:a16="http://schemas.microsoft.com/office/drawing/2014/main" id="{5860EA7D-65E0-B777-9F8B-77ACC81837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0BF29A-D13D-CAA7-4DD2-4B512229443B}"/>
              </a:ext>
            </a:extLst>
          </p:cNvPr>
          <p:cNvSpPr>
            <a:spLocks noGrp="1"/>
          </p:cNvSpPr>
          <p:nvPr>
            <p:ph type="sldNum" sz="quarter" idx="12"/>
          </p:nvPr>
        </p:nvSpPr>
        <p:spPr/>
        <p:txBody>
          <a:bodyPr/>
          <a:lstStyle/>
          <a:p>
            <a:fld id="{D21EE3AD-A69C-40F3-9031-120D52654CCC}" type="slidenum">
              <a:rPr lang="en-US" smtClean="0"/>
              <a:t>‹#›</a:t>
            </a:fld>
            <a:endParaRPr lang="en-US"/>
          </a:p>
        </p:txBody>
      </p:sp>
    </p:spTree>
    <p:extLst>
      <p:ext uri="{BB962C8B-B14F-4D97-AF65-F5344CB8AC3E}">
        <p14:creationId xmlns:p14="http://schemas.microsoft.com/office/powerpoint/2010/main" val="800458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DEF3BE-1DA4-4CE1-8C15-1226CBE34D41}"/>
              </a:ext>
            </a:extLst>
          </p:cNvPr>
          <p:cNvSpPr>
            <a:spLocks noGrp="1"/>
          </p:cNvSpPr>
          <p:nvPr>
            <p:ph type="dt" sz="half" idx="10"/>
          </p:nvPr>
        </p:nvSpPr>
        <p:spPr/>
        <p:txBody>
          <a:bodyPr/>
          <a:lstStyle/>
          <a:p>
            <a:fld id="{C59E5379-DDA4-4C55-BE98-8D86A15D1227}" type="datetimeFigureOut">
              <a:rPr lang="en-US" smtClean="0"/>
              <a:t>8/27/2025</a:t>
            </a:fld>
            <a:endParaRPr lang="en-US"/>
          </a:p>
        </p:txBody>
      </p:sp>
      <p:sp>
        <p:nvSpPr>
          <p:cNvPr id="3" name="Footer Placeholder 2">
            <a:extLst>
              <a:ext uri="{FF2B5EF4-FFF2-40B4-BE49-F238E27FC236}">
                <a16:creationId xmlns:a16="http://schemas.microsoft.com/office/drawing/2014/main" id="{0CF8F2EE-8B80-1DB2-870C-D4875A9826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8774A5-04E8-9D15-E81E-BC8CC88F2A69}"/>
              </a:ext>
            </a:extLst>
          </p:cNvPr>
          <p:cNvSpPr>
            <a:spLocks noGrp="1"/>
          </p:cNvSpPr>
          <p:nvPr>
            <p:ph type="sldNum" sz="quarter" idx="12"/>
          </p:nvPr>
        </p:nvSpPr>
        <p:spPr/>
        <p:txBody>
          <a:bodyPr/>
          <a:lstStyle/>
          <a:p>
            <a:fld id="{D21EE3AD-A69C-40F3-9031-120D52654CCC}" type="slidenum">
              <a:rPr lang="en-US" smtClean="0"/>
              <a:t>‹#›</a:t>
            </a:fld>
            <a:endParaRPr lang="en-US"/>
          </a:p>
        </p:txBody>
      </p:sp>
    </p:spTree>
    <p:extLst>
      <p:ext uri="{BB962C8B-B14F-4D97-AF65-F5344CB8AC3E}">
        <p14:creationId xmlns:p14="http://schemas.microsoft.com/office/powerpoint/2010/main" val="41279472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3E4FD-DF2C-9A7B-9AA9-4B14A214E8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6B154F4-3F47-3A73-8BC7-0397042782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4D78165-945D-5C8F-A723-59F9A1CBB9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DFC7D7-0FFD-3162-E165-A6D6683F5BA1}"/>
              </a:ext>
            </a:extLst>
          </p:cNvPr>
          <p:cNvSpPr>
            <a:spLocks noGrp="1"/>
          </p:cNvSpPr>
          <p:nvPr>
            <p:ph type="dt" sz="half" idx="10"/>
          </p:nvPr>
        </p:nvSpPr>
        <p:spPr/>
        <p:txBody>
          <a:bodyPr/>
          <a:lstStyle/>
          <a:p>
            <a:fld id="{C59E5379-DDA4-4C55-BE98-8D86A15D1227}" type="datetimeFigureOut">
              <a:rPr lang="en-US" smtClean="0"/>
              <a:t>8/27/2025</a:t>
            </a:fld>
            <a:endParaRPr lang="en-US"/>
          </a:p>
        </p:txBody>
      </p:sp>
      <p:sp>
        <p:nvSpPr>
          <p:cNvPr id="6" name="Footer Placeholder 5">
            <a:extLst>
              <a:ext uri="{FF2B5EF4-FFF2-40B4-BE49-F238E27FC236}">
                <a16:creationId xmlns:a16="http://schemas.microsoft.com/office/drawing/2014/main" id="{7B23647E-D4DE-5EEB-4936-FE48C552C9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04138B-0DB5-9F29-6776-82B9DCA94B93}"/>
              </a:ext>
            </a:extLst>
          </p:cNvPr>
          <p:cNvSpPr>
            <a:spLocks noGrp="1"/>
          </p:cNvSpPr>
          <p:nvPr>
            <p:ph type="sldNum" sz="quarter" idx="12"/>
          </p:nvPr>
        </p:nvSpPr>
        <p:spPr/>
        <p:txBody>
          <a:bodyPr/>
          <a:lstStyle/>
          <a:p>
            <a:fld id="{D21EE3AD-A69C-40F3-9031-120D52654CCC}" type="slidenum">
              <a:rPr lang="en-US" smtClean="0"/>
              <a:t>‹#›</a:t>
            </a:fld>
            <a:endParaRPr lang="en-US"/>
          </a:p>
        </p:txBody>
      </p:sp>
    </p:spTree>
    <p:extLst>
      <p:ext uri="{BB962C8B-B14F-4D97-AF65-F5344CB8AC3E}">
        <p14:creationId xmlns:p14="http://schemas.microsoft.com/office/powerpoint/2010/main" val="31012722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DAA06-8253-3D9B-9AF0-B4A56BCC90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41D86E-89E1-7FD8-5166-5EF2869441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74C239-B558-E4A1-D5BB-ED4725433776}"/>
              </a:ext>
            </a:extLst>
          </p:cNvPr>
          <p:cNvSpPr>
            <a:spLocks noGrp="1"/>
          </p:cNvSpPr>
          <p:nvPr>
            <p:ph type="dt" sz="half" idx="10"/>
          </p:nvPr>
        </p:nvSpPr>
        <p:spPr/>
        <p:txBody>
          <a:bodyPr/>
          <a:lstStyle/>
          <a:p>
            <a:fld id="{10CB6AD8-DB3B-4E04-89BB-36A2F05EBDCE}" type="datetimeFigureOut">
              <a:rPr lang="en-US" smtClean="0"/>
              <a:t>8/27/2025</a:t>
            </a:fld>
            <a:endParaRPr lang="en-US"/>
          </a:p>
        </p:txBody>
      </p:sp>
      <p:sp>
        <p:nvSpPr>
          <p:cNvPr id="5" name="Footer Placeholder 4">
            <a:extLst>
              <a:ext uri="{FF2B5EF4-FFF2-40B4-BE49-F238E27FC236}">
                <a16:creationId xmlns:a16="http://schemas.microsoft.com/office/drawing/2014/main" id="{94AB95D3-B62C-C349-F49D-BBC176B6CC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B32FBE-5F4D-155C-A06F-F77CBB2DFEA7}"/>
              </a:ext>
            </a:extLst>
          </p:cNvPr>
          <p:cNvSpPr>
            <a:spLocks noGrp="1"/>
          </p:cNvSpPr>
          <p:nvPr>
            <p:ph type="sldNum" sz="quarter" idx="12"/>
          </p:nvPr>
        </p:nvSpPr>
        <p:spPr/>
        <p:txBody>
          <a:bodyPr/>
          <a:lstStyle/>
          <a:p>
            <a:fld id="{BA1E9DF1-CE1E-4304-8B4E-45166F46A739}" type="slidenum">
              <a:rPr lang="en-US" smtClean="0"/>
              <a:t>‹#›</a:t>
            </a:fld>
            <a:endParaRPr lang="en-US"/>
          </a:p>
        </p:txBody>
      </p:sp>
    </p:spTree>
    <p:extLst>
      <p:ext uri="{BB962C8B-B14F-4D97-AF65-F5344CB8AC3E}">
        <p14:creationId xmlns:p14="http://schemas.microsoft.com/office/powerpoint/2010/main" val="3657952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913AC-8E4F-DAE1-FE3B-273BFE51B6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315980-9011-6BE8-2CA7-E37D6501AC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50D303E-0FAA-8360-D1ED-5F009A578E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11396D-FF3C-0BFC-12E5-AE9585149FB9}"/>
              </a:ext>
            </a:extLst>
          </p:cNvPr>
          <p:cNvSpPr>
            <a:spLocks noGrp="1"/>
          </p:cNvSpPr>
          <p:nvPr>
            <p:ph type="dt" sz="half" idx="10"/>
          </p:nvPr>
        </p:nvSpPr>
        <p:spPr/>
        <p:txBody>
          <a:bodyPr/>
          <a:lstStyle/>
          <a:p>
            <a:fld id="{C59E5379-DDA4-4C55-BE98-8D86A15D1227}" type="datetimeFigureOut">
              <a:rPr lang="en-US" smtClean="0"/>
              <a:t>8/27/2025</a:t>
            </a:fld>
            <a:endParaRPr lang="en-US"/>
          </a:p>
        </p:txBody>
      </p:sp>
      <p:sp>
        <p:nvSpPr>
          <p:cNvPr id="6" name="Footer Placeholder 5">
            <a:extLst>
              <a:ext uri="{FF2B5EF4-FFF2-40B4-BE49-F238E27FC236}">
                <a16:creationId xmlns:a16="http://schemas.microsoft.com/office/drawing/2014/main" id="{7BB76DE6-ABA4-5519-7882-0AD4E0F724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919472-D578-1A79-5D03-4FAB256C5185}"/>
              </a:ext>
            </a:extLst>
          </p:cNvPr>
          <p:cNvSpPr>
            <a:spLocks noGrp="1"/>
          </p:cNvSpPr>
          <p:nvPr>
            <p:ph type="sldNum" sz="quarter" idx="12"/>
          </p:nvPr>
        </p:nvSpPr>
        <p:spPr/>
        <p:txBody>
          <a:bodyPr/>
          <a:lstStyle/>
          <a:p>
            <a:fld id="{D21EE3AD-A69C-40F3-9031-120D52654CCC}" type="slidenum">
              <a:rPr lang="en-US" smtClean="0"/>
              <a:t>‹#›</a:t>
            </a:fld>
            <a:endParaRPr lang="en-US"/>
          </a:p>
        </p:txBody>
      </p:sp>
    </p:spTree>
    <p:extLst>
      <p:ext uri="{BB962C8B-B14F-4D97-AF65-F5344CB8AC3E}">
        <p14:creationId xmlns:p14="http://schemas.microsoft.com/office/powerpoint/2010/main" val="37341937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8786E-A136-FD56-8DE7-B90562E375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B003677-346A-CECF-B1DB-DC2D60FA30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6ABDE-477B-3E1E-EA19-0DD3DFF51F81}"/>
              </a:ext>
            </a:extLst>
          </p:cNvPr>
          <p:cNvSpPr>
            <a:spLocks noGrp="1"/>
          </p:cNvSpPr>
          <p:nvPr>
            <p:ph type="dt" sz="half" idx="10"/>
          </p:nvPr>
        </p:nvSpPr>
        <p:spPr/>
        <p:txBody>
          <a:bodyPr/>
          <a:lstStyle/>
          <a:p>
            <a:fld id="{C59E5379-DDA4-4C55-BE98-8D86A15D1227}" type="datetimeFigureOut">
              <a:rPr lang="en-US" smtClean="0"/>
              <a:t>8/27/2025</a:t>
            </a:fld>
            <a:endParaRPr lang="en-US"/>
          </a:p>
        </p:txBody>
      </p:sp>
      <p:sp>
        <p:nvSpPr>
          <p:cNvPr id="5" name="Footer Placeholder 4">
            <a:extLst>
              <a:ext uri="{FF2B5EF4-FFF2-40B4-BE49-F238E27FC236}">
                <a16:creationId xmlns:a16="http://schemas.microsoft.com/office/drawing/2014/main" id="{72C8EAFF-4242-3AA1-635A-C4FC3DA16E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A932D8-5C70-2A48-D51D-AE429A56A8CA}"/>
              </a:ext>
            </a:extLst>
          </p:cNvPr>
          <p:cNvSpPr>
            <a:spLocks noGrp="1"/>
          </p:cNvSpPr>
          <p:nvPr>
            <p:ph type="sldNum" sz="quarter" idx="12"/>
          </p:nvPr>
        </p:nvSpPr>
        <p:spPr/>
        <p:txBody>
          <a:bodyPr/>
          <a:lstStyle/>
          <a:p>
            <a:fld id="{D21EE3AD-A69C-40F3-9031-120D52654CCC}" type="slidenum">
              <a:rPr lang="en-US" smtClean="0"/>
              <a:t>‹#›</a:t>
            </a:fld>
            <a:endParaRPr lang="en-US"/>
          </a:p>
        </p:txBody>
      </p:sp>
    </p:spTree>
    <p:extLst>
      <p:ext uri="{BB962C8B-B14F-4D97-AF65-F5344CB8AC3E}">
        <p14:creationId xmlns:p14="http://schemas.microsoft.com/office/powerpoint/2010/main" val="38583299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744A6D-A563-DB94-9D88-D6DDDA5915B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C1937EC-AFA5-CE20-61FE-A43745EA4D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4993D4-6422-6CCB-2757-556CD340877C}"/>
              </a:ext>
            </a:extLst>
          </p:cNvPr>
          <p:cNvSpPr>
            <a:spLocks noGrp="1"/>
          </p:cNvSpPr>
          <p:nvPr>
            <p:ph type="dt" sz="half" idx="10"/>
          </p:nvPr>
        </p:nvSpPr>
        <p:spPr/>
        <p:txBody>
          <a:bodyPr/>
          <a:lstStyle/>
          <a:p>
            <a:fld id="{C59E5379-DDA4-4C55-BE98-8D86A15D1227}" type="datetimeFigureOut">
              <a:rPr lang="en-US" smtClean="0"/>
              <a:t>8/27/2025</a:t>
            </a:fld>
            <a:endParaRPr lang="en-US"/>
          </a:p>
        </p:txBody>
      </p:sp>
      <p:sp>
        <p:nvSpPr>
          <p:cNvPr id="5" name="Footer Placeholder 4">
            <a:extLst>
              <a:ext uri="{FF2B5EF4-FFF2-40B4-BE49-F238E27FC236}">
                <a16:creationId xmlns:a16="http://schemas.microsoft.com/office/drawing/2014/main" id="{6AE9F31B-8ACD-532D-ADA7-B2949E378D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1C460F-207A-255E-9E00-5BC98C6C1E91}"/>
              </a:ext>
            </a:extLst>
          </p:cNvPr>
          <p:cNvSpPr>
            <a:spLocks noGrp="1"/>
          </p:cNvSpPr>
          <p:nvPr>
            <p:ph type="sldNum" sz="quarter" idx="12"/>
          </p:nvPr>
        </p:nvSpPr>
        <p:spPr/>
        <p:txBody>
          <a:bodyPr/>
          <a:lstStyle/>
          <a:p>
            <a:fld id="{D21EE3AD-A69C-40F3-9031-120D52654CCC}" type="slidenum">
              <a:rPr lang="en-US" smtClean="0"/>
              <a:t>‹#›</a:t>
            </a:fld>
            <a:endParaRPr lang="en-US"/>
          </a:p>
        </p:txBody>
      </p:sp>
    </p:spTree>
    <p:extLst>
      <p:ext uri="{BB962C8B-B14F-4D97-AF65-F5344CB8AC3E}">
        <p14:creationId xmlns:p14="http://schemas.microsoft.com/office/powerpoint/2010/main" val="259189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E175B-CDCE-DB90-7CB7-05B6EE40EB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F8B7913-EA40-3C18-2E60-0E702E905DD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4AF932-9288-D18C-5715-663629F4B3C2}"/>
              </a:ext>
            </a:extLst>
          </p:cNvPr>
          <p:cNvSpPr>
            <a:spLocks noGrp="1"/>
          </p:cNvSpPr>
          <p:nvPr>
            <p:ph type="dt" sz="half" idx="10"/>
          </p:nvPr>
        </p:nvSpPr>
        <p:spPr/>
        <p:txBody>
          <a:bodyPr/>
          <a:lstStyle/>
          <a:p>
            <a:fld id="{10CB6AD8-DB3B-4E04-89BB-36A2F05EBDCE}" type="datetimeFigureOut">
              <a:rPr lang="en-US" smtClean="0"/>
              <a:t>8/27/2025</a:t>
            </a:fld>
            <a:endParaRPr lang="en-US"/>
          </a:p>
        </p:txBody>
      </p:sp>
      <p:sp>
        <p:nvSpPr>
          <p:cNvPr id="5" name="Footer Placeholder 4">
            <a:extLst>
              <a:ext uri="{FF2B5EF4-FFF2-40B4-BE49-F238E27FC236}">
                <a16:creationId xmlns:a16="http://schemas.microsoft.com/office/drawing/2014/main" id="{D05985A4-086D-104D-AE55-66785A5120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181EEE-B467-2BCB-863B-EDA403A81784}"/>
              </a:ext>
            </a:extLst>
          </p:cNvPr>
          <p:cNvSpPr>
            <a:spLocks noGrp="1"/>
          </p:cNvSpPr>
          <p:nvPr>
            <p:ph type="sldNum" sz="quarter" idx="12"/>
          </p:nvPr>
        </p:nvSpPr>
        <p:spPr/>
        <p:txBody>
          <a:bodyPr/>
          <a:lstStyle/>
          <a:p>
            <a:fld id="{BA1E9DF1-CE1E-4304-8B4E-45166F46A739}" type="slidenum">
              <a:rPr lang="en-US" smtClean="0"/>
              <a:t>‹#›</a:t>
            </a:fld>
            <a:endParaRPr lang="en-US"/>
          </a:p>
        </p:txBody>
      </p:sp>
    </p:spTree>
    <p:extLst>
      <p:ext uri="{BB962C8B-B14F-4D97-AF65-F5344CB8AC3E}">
        <p14:creationId xmlns:p14="http://schemas.microsoft.com/office/powerpoint/2010/main" val="70141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3BE28-CEA1-CBB6-6E73-DD5869A3F6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C68383-9853-86EC-9253-5BDB0042312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B5B71E4-99A5-4D90-5E9B-489BC62791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3DA6F3-0B93-A9A9-900B-F53BB4023071}"/>
              </a:ext>
            </a:extLst>
          </p:cNvPr>
          <p:cNvSpPr>
            <a:spLocks noGrp="1"/>
          </p:cNvSpPr>
          <p:nvPr>
            <p:ph type="dt" sz="half" idx="10"/>
          </p:nvPr>
        </p:nvSpPr>
        <p:spPr/>
        <p:txBody>
          <a:bodyPr/>
          <a:lstStyle/>
          <a:p>
            <a:fld id="{10CB6AD8-DB3B-4E04-89BB-36A2F05EBDCE}" type="datetimeFigureOut">
              <a:rPr lang="en-US" smtClean="0"/>
              <a:t>8/27/2025</a:t>
            </a:fld>
            <a:endParaRPr lang="en-US"/>
          </a:p>
        </p:txBody>
      </p:sp>
      <p:sp>
        <p:nvSpPr>
          <p:cNvPr id="6" name="Footer Placeholder 5">
            <a:extLst>
              <a:ext uri="{FF2B5EF4-FFF2-40B4-BE49-F238E27FC236}">
                <a16:creationId xmlns:a16="http://schemas.microsoft.com/office/drawing/2014/main" id="{E01FC026-F5D3-9B28-28CD-073CC15EDB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126062-40CC-6D06-DCF2-A24448014AFF}"/>
              </a:ext>
            </a:extLst>
          </p:cNvPr>
          <p:cNvSpPr>
            <a:spLocks noGrp="1"/>
          </p:cNvSpPr>
          <p:nvPr>
            <p:ph type="sldNum" sz="quarter" idx="12"/>
          </p:nvPr>
        </p:nvSpPr>
        <p:spPr/>
        <p:txBody>
          <a:bodyPr/>
          <a:lstStyle/>
          <a:p>
            <a:fld id="{BA1E9DF1-CE1E-4304-8B4E-45166F46A739}" type="slidenum">
              <a:rPr lang="en-US" smtClean="0"/>
              <a:t>‹#›</a:t>
            </a:fld>
            <a:endParaRPr lang="en-US"/>
          </a:p>
        </p:txBody>
      </p:sp>
    </p:spTree>
    <p:extLst>
      <p:ext uri="{BB962C8B-B14F-4D97-AF65-F5344CB8AC3E}">
        <p14:creationId xmlns:p14="http://schemas.microsoft.com/office/powerpoint/2010/main" val="2946259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08FCD-0C64-AF5A-3477-AED39CA8E2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21AF67-6642-8191-F540-F36A654278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20ED7AD-A290-E729-0F7F-3E95FF135B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57F06A3-4A19-9B08-8AC3-865848B39D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90CFD5D-2A25-2CF8-FA41-C433188B875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8430F61-CC5B-6BE3-868E-37737D171ADA}"/>
              </a:ext>
            </a:extLst>
          </p:cNvPr>
          <p:cNvSpPr>
            <a:spLocks noGrp="1"/>
          </p:cNvSpPr>
          <p:nvPr>
            <p:ph type="dt" sz="half" idx="10"/>
          </p:nvPr>
        </p:nvSpPr>
        <p:spPr/>
        <p:txBody>
          <a:bodyPr/>
          <a:lstStyle/>
          <a:p>
            <a:fld id="{10CB6AD8-DB3B-4E04-89BB-36A2F05EBDCE}" type="datetimeFigureOut">
              <a:rPr lang="en-US" smtClean="0"/>
              <a:t>8/27/2025</a:t>
            </a:fld>
            <a:endParaRPr lang="en-US"/>
          </a:p>
        </p:txBody>
      </p:sp>
      <p:sp>
        <p:nvSpPr>
          <p:cNvPr id="8" name="Footer Placeholder 7">
            <a:extLst>
              <a:ext uri="{FF2B5EF4-FFF2-40B4-BE49-F238E27FC236}">
                <a16:creationId xmlns:a16="http://schemas.microsoft.com/office/drawing/2014/main" id="{6B12D8D7-3497-F571-C568-4666ECAD35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B1DCE0-687B-DFF1-596C-5ED0C6BCD289}"/>
              </a:ext>
            </a:extLst>
          </p:cNvPr>
          <p:cNvSpPr>
            <a:spLocks noGrp="1"/>
          </p:cNvSpPr>
          <p:nvPr>
            <p:ph type="sldNum" sz="quarter" idx="12"/>
          </p:nvPr>
        </p:nvSpPr>
        <p:spPr/>
        <p:txBody>
          <a:bodyPr/>
          <a:lstStyle/>
          <a:p>
            <a:fld id="{BA1E9DF1-CE1E-4304-8B4E-45166F46A739}" type="slidenum">
              <a:rPr lang="en-US" smtClean="0"/>
              <a:t>‹#›</a:t>
            </a:fld>
            <a:endParaRPr lang="en-US"/>
          </a:p>
        </p:txBody>
      </p:sp>
    </p:spTree>
    <p:extLst>
      <p:ext uri="{BB962C8B-B14F-4D97-AF65-F5344CB8AC3E}">
        <p14:creationId xmlns:p14="http://schemas.microsoft.com/office/powerpoint/2010/main" val="2668585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5EC3F-C29C-B9EC-F357-F3EDD15799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AA1C8FF-2BD3-40F7-275A-48ABEC4A954F}"/>
              </a:ext>
            </a:extLst>
          </p:cNvPr>
          <p:cNvSpPr>
            <a:spLocks noGrp="1"/>
          </p:cNvSpPr>
          <p:nvPr>
            <p:ph type="dt" sz="half" idx="10"/>
          </p:nvPr>
        </p:nvSpPr>
        <p:spPr/>
        <p:txBody>
          <a:bodyPr/>
          <a:lstStyle/>
          <a:p>
            <a:fld id="{10CB6AD8-DB3B-4E04-89BB-36A2F05EBDCE}" type="datetimeFigureOut">
              <a:rPr lang="en-US" smtClean="0"/>
              <a:t>8/27/2025</a:t>
            </a:fld>
            <a:endParaRPr lang="en-US"/>
          </a:p>
        </p:txBody>
      </p:sp>
      <p:sp>
        <p:nvSpPr>
          <p:cNvPr id="4" name="Footer Placeholder 3">
            <a:extLst>
              <a:ext uri="{FF2B5EF4-FFF2-40B4-BE49-F238E27FC236}">
                <a16:creationId xmlns:a16="http://schemas.microsoft.com/office/drawing/2014/main" id="{C4794892-79FB-9846-E594-92EE4140A33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452A19-85B4-618D-5D7F-2BFE7914107A}"/>
              </a:ext>
            </a:extLst>
          </p:cNvPr>
          <p:cNvSpPr>
            <a:spLocks noGrp="1"/>
          </p:cNvSpPr>
          <p:nvPr>
            <p:ph type="sldNum" sz="quarter" idx="12"/>
          </p:nvPr>
        </p:nvSpPr>
        <p:spPr/>
        <p:txBody>
          <a:bodyPr/>
          <a:lstStyle/>
          <a:p>
            <a:fld id="{BA1E9DF1-CE1E-4304-8B4E-45166F46A739}" type="slidenum">
              <a:rPr lang="en-US" smtClean="0"/>
              <a:t>‹#›</a:t>
            </a:fld>
            <a:endParaRPr lang="en-US"/>
          </a:p>
        </p:txBody>
      </p:sp>
    </p:spTree>
    <p:extLst>
      <p:ext uri="{BB962C8B-B14F-4D97-AF65-F5344CB8AC3E}">
        <p14:creationId xmlns:p14="http://schemas.microsoft.com/office/powerpoint/2010/main" val="4212731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61F195-49DB-3716-9C60-49EC9801C1D0}"/>
              </a:ext>
            </a:extLst>
          </p:cNvPr>
          <p:cNvSpPr>
            <a:spLocks noGrp="1"/>
          </p:cNvSpPr>
          <p:nvPr>
            <p:ph type="dt" sz="half" idx="10"/>
          </p:nvPr>
        </p:nvSpPr>
        <p:spPr/>
        <p:txBody>
          <a:bodyPr/>
          <a:lstStyle/>
          <a:p>
            <a:fld id="{10CB6AD8-DB3B-4E04-89BB-36A2F05EBDCE}" type="datetimeFigureOut">
              <a:rPr lang="en-US" smtClean="0"/>
              <a:t>8/27/2025</a:t>
            </a:fld>
            <a:endParaRPr lang="en-US"/>
          </a:p>
        </p:txBody>
      </p:sp>
      <p:sp>
        <p:nvSpPr>
          <p:cNvPr id="3" name="Footer Placeholder 2">
            <a:extLst>
              <a:ext uri="{FF2B5EF4-FFF2-40B4-BE49-F238E27FC236}">
                <a16:creationId xmlns:a16="http://schemas.microsoft.com/office/drawing/2014/main" id="{96FCBEB1-E6CF-0C32-16A9-FE555024EF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C046D84-88B7-88F8-3C77-12B4D2961177}"/>
              </a:ext>
            </a:extLst>
          </p:cNvPr>
          <p:cNvSpPr>
            <a:spLocks noGrp="1"/>
          </p:cNvSpPr>
          <p:nvPr>
            <p:ph type="sldNum" sz="quarter" idx="12"/>
          </p:nvPr>
        </p:nvSpPr>
        <p:spPr/>
        <p:txBody>
          <a:bodyPr/>
          <a:lstStyle/>
          <a:p>
            <a:fld id="{BA1E9DF1-CE1E-4304-8B4E-45166F46A739}" type="slidenum">
              <a:rPr lang="en-US" smtClean="0"/>
              <a:t>‹#›</a:t>
            </a:fld>
            <a:endParaRPr lang="en-US"/>
          </a:p>
        </p:txBody>
      </p:sp>
    </p:spTree>
    <p:extLst>
      <p:ext uri="{BB962C8B-B14F-4D97-AF65-F5344CB8AC3E}">
        <p14:creationId xmlns:p14="http://schemas.microsoft.com/office/powerpoint/2010/main" val="3680719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24082-C944-592E-BB26-B2D63235C3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E7487EB-9878-4FD2-61C3-946FD2415B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D98004-4D92-77B3-0979-1BA2AB645A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AACB5B-30C7-F340-298B-977DDB1915A7}"/>
              </a:ext>
            </a:extLst>
          </p:cNvPr>
          <p:cNvSpPr>
            <a:spLocks noGrp="1"/>
          </p:cNvSpPr>
          <p:nvPr>
            <p:ph type="dt" sz="half" idx="10"/>
          </p:nvPr>
        </p:nvSpPr>
        <p:spPr/>
        <p:txBody>
          <a:bodyPr/>
          <a:lstStyle/>
          <a:p>
            <a:fld id="{10CB6AD8-DB3B-4E04-89BB-36A2F05EBDCE}" type="datetimeFigureOut">
              <a:rPr lang="en-US" smtClean="0"/>
              <a:t>8/27/2025</a:t>
            </a:fld>
            <a:endParaRPr lang="en-US"/>
          </a:p>
        </p:txBody>
      </p:sp>
      <p:sp>
        <p:nvSpPr>
          <p:cNvPr id="6" name="Footer Placeholder 5">
            <a:extLst>
              <a:ext uri="{FF2B5EF4-FFF2-40B4-BE49-F238E27FC236}">
                <a16:creationId xmlns:a16="http://schemas.microsoft.com/office/drawing/2014/main" id="{DA92193D-A8F3-495E-E1B8-1D92D0F384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F8881F-C918-F99C-911A-3D4F191A2D60}"/>
              </a:ext>
            </a:extLst>
          </p:cNvPr>
          <p:cNvSpPr>
            <a:spLocks noGrp="1"/>
          </p:cNvSpPr>
          <p:nvPr>
            <p:ph type="sldNum" sz="quarter" idx="12"/>
          </p:nvPr>
        </p:nvSpPr>
        <p:spPr/>
        <p:txBody>
          <a:bodyPr/>
          <a:lstStyle/>
          <a:p>
            <a:fld id="{BA1E9DF1-CE1E-4304-8B4E-45166F46A739}" type="slidenum">
              <a:rPr lang="en-US" smtClean="0"/>
              <a:t>‹#›</a:t>
            </a:fld>
            <a:endParaRPr lang="en-US"/>
          </a:p>
        </p:txBody>
      </p:sp>
    </p:spTree>
    <p:extLst>
      <p:ext uri="{BB962C8B-B14F-4D97-AF65-F5344CB8AC3E}">
        <p14:creationId xmlns:p14="http://schemas.microsoft.com/office/powerpoint/2010/main" val="32657046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27136-8DFF-8390-BDFC-0383C2ECA0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E6206E-76F5-E1F6-8D62-E48EFCD909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2B2CC70-3AF9-1DCD-F671-D82C50F50D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92D379-D5EA-A524-A044-BF60CC7072F3}"/>
              </a:ext>
            </a:extLst>
          </p:cNvPr>
          <p:cNvSpPr>
            <a:spLocks noGrp="1"/>
          </p:cNvSpPr>
          <p:nvPr>
            <p:ph type="dt" sz="half" idx="10"/>
          </p:nvPr>
        </p:nvSpPr>
        <p:spPr/>
        <p:txBody>
          <a:bodyPr/>
          <a:lstStyle/>
          <a:p>
            <a:fld id="{10CB6AD8-DB3B-4E04-89BB-36A2F05EBDCE}" type="datetimeFigureOut">
              <a:rPr lang="en-US" smtClean="0"/>
              <a:t>8/27/2025</a:t>
            </a:fld>
            <a:endParaRPr lang="en-US"/>
          </a:p>
        </p:txBody>
      </p:sp>
      <p:sp>
        <p:nvSpPr>
          <p:cNvPr id="6" name="Footer Placeholder 5">
            <a:extLst>
              <a:ext uri="{FF2B5EF4-FFF2-40B4-BE49-F238E27FC236}">
                <a16:creationId xmlns:a16="http://schemas.microsoft.com/office/drawing/2014/main" id="{34A94D71-DA18-2CFD-65AB-09DE252BEC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1F2D93-7E32-731C-3C81-6777DBD468F2}"/>
              </a:ext>
            </a:extLst>
          </p:cNvPr>
          <p:cNvSpPr>
            <a:spLocks noGrp="1"/>
          </p:cNvSpPr>
          <p:nvPr>
            <p:ph type="sldNum" sz="quarter" idx="12"/>
          </p:nvPr>
        </p:nvSpPr>
        <p:spPr/>
        <p:txBody>
          <a:bodyPr/>
          <a:lstStyle/>
          <a:p>
            <a:fld id="{BA1E9DF1-CE1E-4304-8B4E-45166F46A739}" type="slidenum">
              <a:rPr lang="en-US" smtClean="0"/>
              <a:t>‹#›</a:t>
            </a:fld>
            <a:endParaRPr lang="en-US"/>
          </a:p>
        </p:txBody>
      </p:sp>
    </p:spTree>
    <p:extLst>
      <p:ext uri="{BB962C8B-B14F-4D97-AF65-F5344CB8AC3E}">
        <p14:creationId xmlns:p14="http://schemas.microsoft.com/office/powerpoint/2010/main" val="2956329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3C4FCD-05AA-0516-9E76-D3942F4598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DB4D4F4-AA28-9462-993C-83F6DA216A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D6C03F-E9D5-08C1-31F7-3161AC1B01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0CB6AD8-DB3B-4E04-89BB-36A2F05EBDCE}" type="datetimeFigureOut">
              <a:rPr lang="en-US" smtClean="0"/>
              <a:t>8/27/2025</a:t>
            </a:fld>
            <a:endParaRPr lang="en-US"/>
          </a:p>
        </p:txBody>
      </p:sp>
      <p:sp>
        <p:nvSpPr>
          <p:cNvPr id="5" name="Footer Placeholder 4">
            <a:extLst>
              <a:ext uri="{FF2B5EF4-FFF2-40B4-BE49-F238E27FC236}">
                <a16:creationId xmlns:a16="http://schemas.microsoft.com/office/drawing/2014/main" id="{3E345AE7-E546-7243-A328-0C783686C7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1EAEAE7-ABC2-196F-7AC5-06E11892C9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A1E9DF1-CE1E-4304-8B4E-45166F46A739}" type="slidenum">
              <a:rPr lang="en-US" smtClean="0"/>
              <a:t>‹#›</a:t>
            </a:fld>
            <a:endParaRPr lang="en-US"/>
          </a:p>
        </p:txBody>
      </p:sp>
    </p:spTree>
    <p:extLst>
      <p:ext uri="{BB962C8B-B14F-4D97-AF65-F5344CB8AC3E}">
        <p14:creationId xmlns:p14="http://schemas.microsoft.com/office/powerpoint/2010/main" val="40492296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A8F3DB-E7C7-8BDA-ECB5-C9A757B00B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526F4F0-6E25-B414-2BC3-F6F17836EF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8ABD62-8E29-A2C2-98B6-448C041519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59E5379-DDA4-4C55-BE98-8D86A15D1227}" type="datetimeFigureOut">
              <a:rPr lang="en-US" smtClean="0"/>
              <a:t>8/27/2025</a:t>
            </a:fld>
            <a:endParaRPr lang="en-US"/>
          </a:p>
        </p:txBody>
      </p:sp>
      <p:sp>
        <p:nvSpPr>
          <p:cNvPr id="5" name="Footer Placeholder 4">
            <a:extLst>
              <a:ext uri="{FF2B5EF4-FFF2-40B4-BE49-F238E27FC236}">
                <a16:creationId xmlns:a16="http://schemas.microsoft.com/office/drawing/2014/main" id="{D7067650-9446-2D35-366B-8FD3FCAADA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27E2771-0BE6-6A70-499B-C641BF5267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21EE3AD-A69C-40F3-9031-120D52654CCC}" type="slidenum">
              <a:rPr lang="en-US" smtClean="0"/>
              <a:t>‹#›</a:t>
            </a:fld>
            <a:endParaRPr lang="en-US"/>
          </a:p>
        </p:txBody>
      </p:sp>
    </p:spTree>
    <p:extLst>
      <p:ext uri="{BB962C8B-B14F-4D97-AF65-F5344CB8AC3E}">
        <p14:creationId xmlns:p14="http://schemas.microsoft.com/office/powerpoint/2010/main" val="17171906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barboza-Salerno.1@osu.ed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issues-osu/ai-neglect" TargetMode="Externa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ars parked on a street&#10;&#10;AI-generated content may be incorrect.">
            <a:extLst>
              <a:ext uri="{FF2B5EF4-FFF2-40B4-BE49-F238E27FC236}">
                <a16:creationId xmlns:a16="http://schemas.microsoft.com/office/drawing/2014/main" id="{3F36A2F4-D9CE-01B6-B650-601D4000E4B7}"/>
              </a:ext>
            </a:extLst>
          </p:cNvPr>
          <p:cNvPicPr>
            <a:picLocks noChangeAspect="1"/>
          </p:cNvPicPr>
          <p:nvPr/>
        </p:nvPicPr>
        <p:blipFill>
          <a:blip r:embed="rId3">
            <a:alphaModFix amt="50000"/>
          </a:blip>
          <a:srcRect t="4255"/>
          <a:stretch>
            <a:fill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33708A90-73C6-E37A-2284-109489D45630}"/>
              </a:ext>
            </a:extLst>
          </p:cNvPr>
          <p:cNvSpPr>
            <a:spLocks noGrp="1"/>
          </p:cNvSpPr>
          <p:nvPr>
            <p:ph type="ctrTitle"/>
          </p:nvPr>
        </p:nvSpPr>
        <p:spPr>
          <a:xfrm>
            <a:off x="171450" y="161865"/>
            <a:ext cx="9144000" cy="2900518"/>
          </a:xfrm>
        </p:spPr>
        <p:txBody>
          <a:bodyPr>
            <a:normAutofit/>
          </a:bodyPr>
          <a:lstStyle/>
          <a:p>
            <a:pPr algn="l"/>
            <a:r>
              <a:rPr lang="en-US" sz="4800" dirty="0">
                <a:solidFill>
                  <a:srgbClr val="FFFFFF"/>
                </a:solidFill>
                <a:latin typeface="Arial" panose="020B0604020202020204" pitchFamily="34" charset="0"/>
                <a:cs typeface="Arial" panose="020B0604020202020204" pitchFamily="34" charset="0"/>
              </a:rPr>
              <a:t>Integrating AI, Deep Learning, and Spatial Analytics to Investigate Environmental Correlates of Child Neglect</a:t>
            </a:r>
          </a:p>
        </p:txBody>
      </p:sp>
      <p:sp>
        <p:nvSpPr>
          <p:cNvPr id="3" name="Subtitle 2">
            <a:extLst>
              <a:ext uri="{FF2B5EF4-FFF2-40B4-BE49-F238E27FC236}">
                <a16:creationId xmlns:a16="http://schemas.microsoft.com/office/drawing/2014/main" id="{3B236BCA-13E4-774C-1BF9-7ABE077C06AD}"/>
              </a:ext>
            </a:extLst>
          </p:cNvPr>
          <p:cNvSpPr>
            <a:spLocks noGrp="1"/>
          </p:cNvSpPr>
          <p:nvPr>
            <p:ph type="subTitle" idx="1"/>
          </p:nvPr>
        </p:nvSpPr>
        <p:spPr>
          <a:xfrm>
            <a:off x="257175" y="3029064"/>
            <a:ext cx="9144000" cy="2341377"/>
          </a:xfrm>
        </p:spPr>
        <p:txBody>
          <a:bodyPr>
            <a:normAutofit/>
          </a:bodyPr>
          <a:lstStyle/>
          <a:p>
            <a:pPr algn="l"/>
            <a:r>
              <a:rPr lang="en-US" sz="2800" dirty="0">
                <a:solidFill>
                  <a:srgbClr val="FFFFFF"/>
                </a:solidFill>
                <a:latin typeface="Arial" panose="020B0604020202020204" pitchFamily="34" charset="0"/>
                <a:cs typeface="Arial" panose="020B0604020202020204" pitchFamily="34" charset="0"/>
              </a:rPr>
              <a:t>A Novel Integration of Social, Perceptual, and Built Environmental Data</a:t>
            </a:r>
          </a:p>
        </p:txBody>
      </p:sp>
      <p:sp>
        <p:nvSpPr>
          <p:cNvPr id="8" name="TextBox 7">
            <a:extLst>
              <a:ext uri="{FF2B5EF4-FFF2-40B4-BE49-F238E27FC236}">
                <a16:creationId xmlns:a16="http://schemas.microsoft.com/office/drawing/2014/main" id="{AA62C8E4-F25A-40AE-CAD5-4DEB80122378}"/>
              </a:ext>
            </a:extLst>
          </p:cNvPr>
          <p:cNvSpPr txBox="1"/>
          <p:nvPr/>
        </p:nvSpPr>
        <p:spPr>
          <a:xfrm>
            <a:off x="5935900" y="5052419"/>
            <a:ext cx="6162472" cy="1754326"/>
          </a:xfrm>
          <a:prstGeom prst="rect">
            <a:avLst/>
          </a:prstGeom>
          <a:noFill/>
        </p:spPr>
        <p:txBody>
          <a:bodyPr wrap="square">
            <a:spAutoFit/>
          </a:bodyPr>
          <a:lstStyle/>
          <a:p>
            <a:pPr algn="r">
              <a:spcBef>
                <a:spcPts val="0"/>
              </a:spcBef>
            </a:pPr>
            <a:r>
              <a:rPr lang="en-US" dirty="0">
                <a:solidFill>
                  <a:srgbClr val="FFFFFF"/>
                </a:solidFill>
                <a:latin typeface="Arial" panose="020B0604020202020204" pitchFamily="34" charset="0"/>
                <a:cs typeface="Arial" panose="020B0604020202020204" pitchFamily="34" charset="0"/>
              </a:rPr>
              <a:t>Gia Elise Barboza-Salerno, MA, MS, JD, PhD</a:t>
            </a:r>
          </a:p>
          <a:p>
            <a:pPr algn="r">
              <a:spcBef>
                <a:spcPts val="0"/>
              </a:spcBef>
            </a:pPr>
            <a:r>
              <a:rPr lang="en-US" dirty="0">
                <a:solidFill>
                  <a:srgbClr val="FFFFFF"/>
                </a:solidFill>
                <a:latin typeface="Arial" panose="020B0604020202020204" pitchFamily="34" charset="0"/>
                <a:cs typeface="Arial" panose="020B0604020202020204" pitchFamily="34" charset="0"/>
              </a:rPr>
              <a:t>Colleges of Social Work and Public Health</a:t>
            </a:r>
          </a:p>
          <a:p>
            <a:pPr algn="r">
              <a:spcBef>
                <a:spcPts val="0"/>
              </a:spcBef>
            </a:pPr>
            <a:r>
              <a:rPr lang="en-US" dirty="0">
                <a:solidFill>
                  <a:srgbClr val="FFFFFF"/>
                </a:solidFill>
                <a:latin typeface="Arial" panose="020B0604020202020204" pitchFamily="34" charset="0"/>
                <a:cs typeface="Arial" panose="020B0604020202020204" pitchFamily="34" charset="0"/>
              </a:rPr>
              <a:t>The Ohio State University</a:t>
            </a:r>
          </a:p>
          <a:p>
            <a:pPr algn="r">
              <a:spcBef>
                <a:spcPts val="0"/>
              </a:spcBef>
            </a:pPr>
            <a:r>
              <a:rPr lang="en-US" dirty="0">
                <a:solidFill>
                  <a:srgbClr val="FFFFFF"/>
                </a:solidFill>
                <a:latin typeface="Arial" panose="020B0604020202020204" pitchFamily="34" charset="0"/>
                <a:cs typeface="Arial" panose="020B0604020202020204" pitchFamily="34" charset="0"/>
              </a:rPr>
              <a:t>Creator: Investigating Spatial Structures in Urban Environments (ISSUES) lab</a:t>
            </a:r>
          </a:p>
          <a:p>
            <a:pPr algn="r">
              <a:spcBef>
                <a:spcPts val="0"/>
              </a:spcBef>
            </a:pPr>
            <a:r>
              <a:rPr lang="en-US" dirty="0">
                <a:solidFill>
                  <a:srgbClr val="FFFF0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barboza-salerno.1@osu.edu</a:t>
            </a:r>
            <a:r>
              <a:rPr lang="en-US" dirty="0">
                <a:solidFill>
                  <a:srgbClr val="FFFF00"/>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33573379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87E99-CC6D-52BC-E957-8EC362245EB1}"/>
              </a:ext>
            </a:extLst>
          </p:cNvPr>
          <p:cNvSpPr>
            <a:spLocks noGrp="1"/>
          </p:cNvSpPr>
          <p:nvPr>
            <p:ph type="title"/>
          </p:nvPr>
        </p:nvSpPr>
        <p:spPr>
          <a:xfrm>
            <a:off x="93133" y="150637"/>
            <a:ext cx="10515600" cy="662164"/>
          </a:xfrm>
        </p:spPr>
        <p:txBody>
          <a:bodyPr>
            <a:normAutofit/>
          </a:bodyPr>
          <a:lstStyle/>
          <a:p>
            <a:r>
              <a:rPr lang="en-US" sz="3600" dirty="0">
                <a:latin typeface="Arial" panose="020B0604020202020204" pitchFamily="34" charset="0"/>
                <a:cs typeface="Arial" panose="020B0604020202020204" pitchFamily="34" charset="0"/>
              </a:rPr>
              <a:t>Policy Implications and Future Directions</a:t>
            </a:r>
          </a:p>
        </p:txBody>
      </p:sp>
      <p:sp>
        <p:nvSpPr>
          <p:cNvPr id="3" name="Content Placeholder 2">
            <a:extLst>
              <a:ext uri="{FF2B5EF4-FFF2-40B4-BE49-F238E27FC236}">
                <a16:creationId xmlns:a16="http://schemas.microsoft.com/office/drawing/2014/main" id="{A2AF0C0E-AB30-6952-C2C8-825BDD12ECDC}"/>
              </a:ext>
            </a:extLst>
          </p:cNvPr>
          <p:cNvSpPr>
            <a:spLocks noGrp="1"/>
          </p:cNvSpPr>
          <p:nvPr>
            <p:ph idx="1"/>
          </p:nvPr>
        </p:nvSpPr>
        <p:spPr>
          <a:xfrm>
            <a:off x="163689" y="812801"/>
            <a:ext cx="10515600" cy="4351338"/>
          </a:xfrm>
        </p:spPr>
        <p:txBody>
          <a:bodyPr>
            <a:normAutofit/>
          </a:bodyPr>
          <a:lstStyle/>
          <a:p>
            <a:r>
              <a:rPr lang="en-US" sz="2000" b="1" dirty="0">
                <a:latin typeface="Arial" panose="020B0604020202020204" pitchFamily="34" charset="0"/>
                <a:cs typeface="Arial" panose="020B0604020202020204" pitchFamily="34" charset="0"/>
              </a:rPr>
              <a:t>Implications for child welfare systems</a:t>
            </a:r>
          </a:p>
          <a:p>
            <a:pPr lvl="1"/>
            <a:r>
              <a:rPr lang="en-US" sz="1800" b="1" i="1" dirty="0">
                <a:latin typeface="Arial" panose="020B0604020202020204" pitchFamily="34" charset="0"/>
                <a:cs typeface="Arial" panose="020B0604020202020204" pitchFamily="34" charset="0"/>
              </a:rPr>
              <a:t>Isolate</a:t>
            </a:r>
            <a:r>
              <a:rPr lang="en-US" sz="1800" dirty="0">
                <a:latin typeface="Arial" panose="020B0604020202020204" pitchFamily="34" charset="0"/>
                <a:cs typeface="Arial" panose="020B0604020202020204" pitchFamily="34" charset="0"/>
              </a:rPr>
              <a:t> factors associated with high risk: Identifies objective (e.g., green space, infrastructure) and subjective (e.g., safety perception) measures strongly associated with neglect risk</a:t>
            </a:r>
          </a:p>
          <a:p>
            <a:pPr lvl="1"/>
            <a:r>
              <a:rPr lang="en-US" sz="1800" b="1" i="1" dirty="0">
                <a:latin typeface="Arial" panose="020B0604020202020204" pitchFamily="34" charset="0"/>
                <a:cs typeface="Arial" panose="020B0604020202020204" pitchFamily="34" charset="0"/>
              </a:rPr>
              <a:t>Target</a:t>
            </a:r>
            <a:r>
              <a:rPr lang="en-US" sz="1800" dirty="0">
                <a:latin typeface="Arial" panose="020B0604020202020204" pitchFamily="34" charset="0"/>
                <a:cs typeface="Arial" panose="020B0604020202020204" pitchFamily="34" charset="0"/>
              </a:rPr>
              <a:t> high-risk locations: Spatial analysis detects where the association between environmental exposure and neglect risk is highest</a:t>
            </a:r>
          </a:p>
          <a:p>
            <a:pPr lvl="1"/>
            <a:r>
              <a:rPr lang="en-US" sz="1800" b="1" i="1" dirty="0">
                <a:latin typeface="Arial" panose="020B0604020202020204" pitchFamily="34" charset="0"/>
                <a:cs typeface="Arial" panose="020B0604020202020204" pitchFamily="34" charset="0"/>
              </a:rPr>
              <a:t>Evaluate</a:t>
            </a:r>
            <a:r>
              <a:rPr lang="en-US" sz="1800" dirty="0">
                <a:latin typeface="Arial" panose="020B0604020202020204" pitchFamily="34" charset="0"/>
                <a:cs typeface="Arial" panose="020B0604020202020204" pitchFamily="34" charset="0"/>
              </a:rPr>
              <a:t> for policy relevance: Do California’s legal mandates for neglect align with measurable neighborhood conditions?</a:t>
            </a:r>
          </a:p>
          <a:p>
            <a:r>
              <a:rPr lang="en-US" sz="2000" b="1" dirty="0">
                <a:latin typeface="Arial" panose="020B0604020202020204" pitchFamily="34" charset="0"/>
                <a:cs typeface="Arial" panose="020B0604020202020204" pitchFamily="34" charset="0"/>
              </a:rPr>
              <a:t>Other ISSUES lab applications using machine learning</a:t>
            </a:r>
          </a:p>
          <a:p>
            <a:pPr lvl="1"/>
            <a:r>
              <a:rPr lang="en-US" sz="1800" b="1" i="1" dirty="0">
                <a:latin typeface="Arial" panose="020B0604020202020204" pitchFamily="34" charset="0"/>
                <a:cs typeface="Arial" panose="020B0604020202020204" pitchFamily="34" charset="0"/>
              </a:rPr>
              <a:t>Structural Topic Models</a:t>
            </a:r>
            <a:r>
              <a:rPr lang="en-US" sz="1800" dirty="0">
                <a:latin typeface="Arial" panose="020B0604020202020204" pitchFamily="34" charset="0"/>
                <a:cs typeface="Arial" panose="020B0604020202020204" pitchFamily="34" charset="0"/>
              </a:rPr>
              <a:t>: Analyze narrative or text data (e.g., fatality reports, death records, police incidents) to detect spatial and thematic patterns</a:t>
            </a:r>
          </a:p>
          <a:p>
            <a:pPr lvl="1"/>
            <a:r>
              <a:rPr lang="en-US" sz="1800" b="1" i="1" dirty="0">
                <a:latin typeface="Arial" panose="020B0604020202020204" pitchFamily="34" charset="0"/>
                <a:cs typeface="Arial" panose="020B0604020202020204" pitchFamily="34" charset="0"/>
              </a:rPr>
              <a:t>Spatial Random Forest</a:t>
            </a:r>
            <a:r>
              <a:rPr lang="en-US" sz="1800" dirty="0">
                <a:latin typeface="Arial" panose="020B0604020202020204" pitchFamily="34" charset="0"/>
                <a:cs typeface="Arial" panose="020B0604020202020204" pitchFamily="34" charset="0"/>
              </a:rPr>
              <a:t>: Predict and map violence-related harms using environmental, social, and spatial features to detect the most important variables</a:t>
            </a:r>
          </a:p>
          <a:p>
            <a:pPr lvl="1"/>
            <a:r>
              <a:rPr lang="en-US" sz="1800" b="1" i="1" dirty="0">
                <a:latin typeface="Arial" panose="020B0604020202020204" pitchFamily="34" charset="0"/>
                <a:cs typeface="Arial" panose="020B0604020202020204" pitchFamily="34" charset="0"/>
              </a:rPr>
              <a:t>Application of predictive analytics</a:t>
            </a:r>
            <a:r>
              <a:rPr lang="en-US" sz="1800" dirty="0">
                <a:latin typeface="Arial" panose="020B0604020202020204" pitchFamily="34" charset="0"/>
                <a:cs typeface="Arial" panose="020B0604020202020204" pitchFamily="34" charset="0"/>
              </a:rPr>
              <a:t>: Evaluate the conditions in which child welfare systems can use predictive analytics to prevent child harm (versus those that cause further harm)</a:t>
            </a:r>
          </a:p>
        </p:txBody>
      </p:sp>
    </p:spTree>
    <p:extLst>
      <p:ext uri="{BB962C8B-B14F-4D97-AF65-F5344CB8AC3E}">
        <p14:creationId xmlns:p14="http://schemas.microsoft.com/office/powerpoint/2010/main" val="1563436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43B93893-BB79-C401-7A91-ED745E0D97A5}"/>
              </a:ext>
            </a:extLst>
          </p:cNvPr>
          <p:cNvGraphicFramePr>
            <a:graphicFrameLocks noGrp="1"/>
          </p:cNvGraphicFramePr>
          <p:nvPr>
            <p:ph idx="4294967295"/>
            <p:extLst>
              <p:ext uri="{D42A27DB-BD31-4B8C-83A1-F6EECF244321}">
                <p14:modId xmlns:p14="http://schemas.microsoft.com/office/powerpoint/2010/main" val="2272020262"/>
              </p:ext>
            </p:extLst>
          </p:nvPr>
        </p:nvGraphicFramePr>
        <p:xfrm>
          <a:off x="0" y="0"/>
          <a:ext cx="12144375" cy="5871276"/>
        </p:xfrm>
        <a:graphic>
          <a:graphicData uri="http://schemas.openxmlformats.org/drawingml/2006/table">
            <a:tbl>
              <a:tblPr>
                <a:tableStyleId>{073A0DAA-6AF3-43AB-8588-CEC1D06C72B9}</a:tableStyleId>
              </a:tblPr>
              <a:tblGrid>
                <a:gridCol w="4326124">
                  <a:extLst>
                    <a:ext uri="{9D8B030D-6E8A-4147-A177-3AD203B41FA5}">
                      <a16:colId xmlns:a16="http://schemas.microsoft.com/office/drawing/2014/main" val="1086769360"/>
                    </a:ext>
                  </a:extLst>
                </a:gridCol>
                <a:gridCol w="6227576">
                  <a:extLst>
                    <a:ext uri="{9D8B030D-6E8A-4147-A177-3AD203B41FA5}">
                      <a16:colId xmlns:a16="http://schemas.microsoft.com/office/drawing/2014/main" val="399528402"/>
                    </a:ext>
                  </a:extLst>
                </a:gridCol>
                <a:gridCol w="1590675">
                  <a:extLst>
                    <a:ext uri="{9D8B030D-6E8A-4147-A177-3AD203B41FA5}">
                      <a16:colId xmlns:a16="http://schemas.microsoft.com/office/drawing/2014/main" val="2298561331"/>
                    </a:ext>
                  </a:extLst>
                </a:gridCol>
              </a:tblGrid>
              <a:tr h="403697">
                <a:tc>
                  <a:txBody>
                    <a:bodyPr/>
                    <a:lstStyle/>
                    <a:p>
                      <a:pPr algn="l" fontAlgn="ctr">
                        <a:buNone/>
                      </a:pPr>
                      <a:r>
                        <a:rPr lang="en-US" sz="1600" b="1" u="none" strike="noStrike" dirty="0">
                          <a:effectLst/>
                          <a:latin typeface="Arial" panose="020B0604020202020204" pitchFamily="34" charset="0"/>
                          <a:cs typeface="Arial" panose="020B0604020202020204" pitchFamily="34" charset="0"/>
                        </a:rPr>
                        <a:t>File Name</a:t>
                      </a:r>
                      <a:endParaRPr lang="en-US" sz="1600" b="1" i="0" u="none" strike="noStrike" dirty="0">
                        <a:effectLst/>
                        <a:latin typeface="Arial" panose="020B0604020202020204" pitchFamily="34" charset="0"/>
                        <a:cs typeface="Arial" panose="020B0604020202020204" pitchFamily="34" charset="0"/>
                      </a:endParaRPr>
                    </a:p>
                  </a:txBody>
                  <a:tcPr marL="45720" marR="45720" anchor="ctr"/>
                </a:tc>
                <a:tc>
                  <a:txBody>
                    <a:bodyPr/>
                    <a:lstStyle/>
                    <a:p>
                      <a:pPr algn="l" fontAlgn="ctr">
                        <a:buNone/>
                      </a:pPr>
                      <a:r>
                        <a:rPr lang="en-US" sz="1600" b="1" u="none" strike="noStrike" dirty="0">
                          <a:effectLst/>
                          <a:latin typeface="Arial" panose="020B0604020202020204" pitchFamily="34" charset="0"/>
                          <a:cs typeface="Arial" panose="020B0604020202020204" pitchFamily="34" charset="0"/>
                        </a:rPr>
                        <a:t>Measure</a:t>
                      </a:r>
                      <a:endParaRPr lang="en-US" sz="1600" b="1" i="0" u="none" strike="noStrike" dirty="0">
                        <a:effectLst/>
                        <a:latin typeface="Arial" panose="020B0604020202020204" pitchFamily="34" charset="0"/>
                        <a:cs typeface="Arial" panose="020B0604020202020204" pitchFamily="34" charset="0"/>
                      </a:endParaRPr>
                    </a:p>
                  </a:txBody>
                  <a:tcPr marL="45720" marR="45720" anchor="ctr"/>
                </a:tc>
                <a:tc>
                  <a:txBody>
                    <a:bodyPr/>
                    <a:lstStyle/>
                    <a:p>
                      <a:pPr algn="l" fontAlgn="ctr">
                        <a:buNone/>
                      </a:pPr>
                      <a:r>
                        <a:rPr lang="en-US" sz="1600" b="1" u="none" strike="noStrike" dirty="0">
                          <a:effectLst/>
                          <a:latin typeface="Arial" panose="020B0604020202020204" pitchFamily="34" charset="0"/>
                          <a:cs typeface="Arial" panose="020B0604020202020204" pitchFamily="34" charset="0"/>
                        </a:rPr>
                        <a:t>Unit of Analysis</a:t>
                      </a:r>
                      <a:endParaRPr lang="en-US" sz="1600" b="1" i="0" u="none" strike="noStrike" dirty="0">
                        <a:effectLst/>
                        <a:latin typeface="Arial" panose="020B0604020202020204" pitchFamily="34" charset="0"/>
                        <a:cs typeface="Arial" panose="020B0604020202020204" pitchFamily="34" charset="0"/>
                      </a:endParaRPr>
                    </a:p>
                  </a:txBody>
                  <a:tcPr marL="45720" marR="45720" anchor="ctr"/>
                </a:tc>
                <a:extLst>
                  <a:ext uri="{0D108BD9-81ED-4DB2-BD59-A6C34878D82A}">
                    <a16:rowId xmlns:a16="http://schemas.microsoft.com/office/drawing/2014/main" val="170830539"/>
                  </a:ext>
                </a:extLst>
              </a:tr>
              <a:tr h="1022698">
                <a:tc>
                  <a:txBody>
                    <a:bodyPr/>
                    <a:lstStyle/>
                    <a:p>
                      <a:pPr algn="l" fontAlgn="ctr">
                        <a:buNone/>
                      </a:pPr>
                      <a:r>
                        <a:rPr lang="en-US" sz="1600" b="0" u="none" strike="noStrike" dirty="0">
                          <a:effectLst/>
                          <a:latin typeface="Arial" panose="020B0604020202020204" pitchFamily="34" charset="0"/>
                          <a:cs typeface="Arial" panose="020B0604020202020204" pitchFamily="34" charset="0"/>
                        </a:rPr>
                        <a:t>pixel_ratios_wide.csv</a:t>
                      </a:r>
                      <a:endParaRPr lang="en-US" sz="1600" b="0" i="0" u="none" strike="noStrike" dirty="0">
                        <a:effectLst/>
                        <a:latin typeface="Arial" panose="020B0604020202020204" pitchFamily="34" charset="0"/>
                        <a:cs typeface="Arial" panose="020B0604020202020204" pitchFamily="34" charset="0"/>
                      </a:endParaRPr>
                    </a:p>
                  </a:txBody>
                  <a:tcPr marL="45720" marR="4572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b="0" u="none" strike="noStrike" dirty="0">
                          <a:effectLst/>
                          <a:latin typeface="Arial" panose="020B0604020202020204" pitchFamily="34" charset="0"/>
                          <a:cs typeface="Arial" panose="020B0604020202020204" pitchFamily="34" charset="0"/>
                        </a:rPr>
                        <a:t>Pixel-level proportion of each semantic segmentation class in a single image.</a:t>
                      </a:r>
                    </a:p>
                    <a:p>
                      <a:pPr algn="l" fontAlgn="ctr">
                        <a:buNone/>
                      </a:pPr>
                      <a:r>
                        <a:rPr lang="en-US" sz="1600" b="0" u="none" strike="noStrike" dirty="0">
                          <a:effectLst/>
                          <a:latin typeface="Arial" panose="020B0604020202020204" pitchFamily="34" charset="0"/>
                          <a:cs typeface="Arial" panose="020B0604020202020204" pitchFamily="34" charset="0"/>
                        </a:rPr>
                        <a:t>pivoted to wide format — one row per image with each label as its own column.</a:t>
                      </a:r>
                      <a:endParaRPr lang="en-US" sz="1600" b="0" i="0" u="none" strike="noStrike" dirty="0">
                        <a:effectLst/>
                        <a:latin typeface="Arial" panose="020B0604020202020204" pitchFamily="34" charset="0"/>
                        <a:cs typeface="Arial" panose="020B0604020202020204" pitchFamily="34" charset="0"/>
                      </a:endParaRPr>
                    </a:p>
                  </a:txBody>
                  <a:tcPr marL="45720" marR="45720" anchor="ctr"/>
                </a:tc>
                <a:tc>
                  <a:txBody>
                    <a:bodyPr/>
                    <a:lstStyle/>
                    <a:p>
                      <a:pPr algn="l" fontAlgn="ctr">
                        <a:buNone/>
                      </a:pPr>
                      <a:r>
                        <a:rPr lang="en-US" sz="1600" b="0" u="none" strike="noStrike" dirty="0">
                          <a:effectLst/>
                          <a:latin typeface="Arial" panose="020B0604020202020204" pitchFamily="34" charset="0"/>
                          <a:cs typeface="Arial" panose="020B0604020202020204" pitchFamily="34" charset="0"/>
                        </a:rPr>
                        <a:t>Image-level</a:t>
                      </a:r>
                      <a:endParaRPr lang="en-US" sz="1600" b="0" i="0" u="none" strike="noStrike" dirty="0">
                        <a:effectLst/>
                        <a:latin typeface="Arial" panose="020B0604020202020204" pitchFamily="34" charset="0"/>
                        <a:cs typeface="Arial" panose="020B0604020202020204" pitchFamily="34" charset="0"/>
                      </a:endParaRPr>
                    </a:p>
                  </a:txBody>
                  <a:tcPr marL="45720" marR="45720" anchor="ctr"/>
                </a:tc>
                <a:extLst>
                  <a:ext uri="{0D108BD9-81ED-4DB2-BD59-A6C34878D82A}">
                    <a16:rowId xmlns:a16="http://schemas.microsoft.com/office/drawing/2014/main" val="1156842150"/>
                  </a:ext>
                </a:extLst>
              </a:tr>
              <a:tr h="592088">
                <a:tc>
                  <a:txBody>
                    <a:bodyPr/>
                    <a:lstStyle/>
                    <a:p>
                      <a:pPr algn="l" fontAlgn="ctr">
                        <a:buNone/>
                      </a:pPr>
                      <a:r>
                        <a:rPr lang="en-US" sz="1600" b="0" u="none" strike="noStrike" dirty="0">
                          <a:effectLst/>
                          <a:latin typeface="Arial" panose="020B0604020202020204" pitchFamily="34" charset="0"/>
                          <a:cs typeface="Arial" panose="020B0604020202020204" pitchFamily="34" charset="0"/>
                        </a:rPr>
                        <a:t>pixel_ratios_with_coords.csv</a:t>
                      </a:r>
                      <a:endParaRPr lang="en-US" sz="1600" b="0" i="0" u="none" strike="noStrike" dirty="0">
                        <a:effectLst/>
                        <a:latin typeface="Arial" panose="020B0604020202020204" pitchFamily="34" charset="0"/>
                        <a:cs typeface="Arial" panose="020B0604020202020204" pitchFamily="34" charset="0"/>
                      </a:endParaRPr>
                    </a:p>
                  </a:txBody>
                  <a:tcPr marL="45720" marR="45720" anchor="ctr"/>
                </a:tc>
                <a:tc>
                  <a:txBody>
                    <a:bodyPr/>
                    <a:lstStyle/>
                    <a:p>
                      <a:pPr algn="l" fontAlgn="ctr">
                        <a:buNone/>
                      </a:pPr>
                      <a:r>
                        <a:rPr lang="en-US" sz="1600" b="0" u="none" strike="noStrike" dirty="0">
                          <a:effectLst/>
                          <a:latin typeface="Arial" panose="020B0604020202020204" pitchFamily="34" charset="0"/>
                          <a:cs typeface="Arial" panose="020B0604020202020204" pitchFamily="34" charset="0"/>
                        </a:rPr>
                        <a:t>Pixel ratio data joined with </a:t>
                      </a:r>
                      <a:r>
                        <a:rPr lang="en-US" sz="1600" b="0" u="none" strike="noStrike" dirty="0" err="1">
                          <a:effectLst/>
                          <a:latin typeface="Arial" panose="020B0604020202020204" pitchFamily="34" charset="0"/>
                          <a:cs typeface="Arial" panose="020B0604020202020204" pitchFamily="34" charset="0"/>
                        </a:rPr>
                        <a:t>lat</a:t>
                      </a:r>
                      <a:r>
                        <a:rPr lang="en-US" sz="1600" b="0" u="none" strike="noStrike" dirty="0">
                          <a:effectLst/>
                          <a:latin typeface="Arial" panose="020B0604020202020204" pitchFamily="34" charset="0"/>
                          <a:cs typeface="Arial" panose="020B0604020202020204" pitchFamily="34" charset="0"/>
                        </a:rPr>
                        <a:t>/</a:t>
                      </a:r>
                      <a:r>
                        <a:rPr lang="en-US" sz="1600" b="0" u="none" strike="noStrike" dirty="0" err="1">
                          <a:effectLst/>
                          <a:latin typeface="Arial" panose="020B0604020202020204" pitchFamily="34" charset="0"/>
                          <a:cs typeface="Arial" panose="020B0604020202020204" pitchFamily="34" charset="0"/>
                        </a:rPr>
                        <a:t>lon</a:t>
                      </a:r>
                      <a:r>
                        <a:rPr lang="en-US" sz="1600" b="0" u="none" strike="noStrike" dirty="0">
                          <a:effectLst/>
                          <a:latin typeface="Arial" panose="020B0604020202020204" pitchFamily="34" charset="0"/>
                          <a:cs typeface="Arial" panose="020B0604020202020204" pitchFamily="34" charset="0"/>
                        </a:rPr>
                        <a:t> from mly_pids_renamed.csv.</a:t>
                      </a:r>
                      <a:endParaRPr lang="en-US" sz="1600" b="0" i="0" u="none" strike="noStrike" dirty="0">
                        <a:effectLst/>
                        <a:latin typeface="Arial" panose="020B0604020202020204" pitchFamily="34" charset="0"/>
                        <a:cs typeface="Arial" panose="020B0604020202020204" pitchFamily="34" charset="0"/>
                      </a:endParaRPr>
                    </a:p>
                  </a:txBody>
                  <a:tcPr marL="45720" marR="45720" anchor="ctr"/>
                </a:tc>
                <a:tc>
                  <a:txBody>
                    <a:bodyPr/>
                    <a:lstStyle/>
                    <a:p>
                      <a:pPr algn="l" fontAlgn="ctr">
                        <a:buNone/>
                      </a:pPr>
                      <a:r>
                        <a:rPr lang="en-US" sz="1600" b="0" u="none" strike="noStrike" dirty="0">
                          <a:effectLst/>
                          <a:latin typeface="Arial" panose="020B0604020202020204" pitchFamily="34" charset="0"/>
                          <a:cs typeface="Arial" panose="020B0604020202020204" pitchFamily="34" charset="0"/>
                        </a:rPr>
                        <a:t>Image-level with coordinates</a:t>
                      </a:r>
                      <a:endParaRPr lang="en-US" sz="1600" b="0" i="0" u="none" strike="noStrike" dirty="0">
                        <a:effectLst/>
                        <a:latin typeface="Arial" panose="020B0604020202020204" pitchFamily="34" charset="0"/>
                        <a:cs typeface="Arial" panose="020B0604020202020204" pitchFamily="34" charset="0"/>
                      </a:endParaRPr>
                    </a:p>
                  </a:txBody>
                  <a:tcPr marL="45720" marR="45720" anchor="ctr"/>
                </a:tc>
                <a:extLst>
                  <a:ext uri="{0D108BD9-81ED-4DB2-BD59-A6C34878D82A}">
                    <a16:rowId xmlns:a16="http://schemas.microsoft.com/office/drawing/2014/main" val="2066738932"/>
                  </a:ext>
                </a:extLst>
              </a:tr>
              <a:tr h="807393">
                <a:tc>
                  <a:txBody>
                    <a:bodyPr/>
                    <a:lstStyle/>
                    <a:p>
                      <a:pPr algn="l" fontAlgn="ctr">
                        <a:buNone/>
                      </a:pPr>
                      <a:r>
                        <a:rPr lang="en-US" sz="1600" b="0" u="none" strike="noStrike" dirty="0">
                          <a:effectLst/>
                          <a:latin typeface="Arial" panose="020B0604020202020204" pitchFamily="34" charset="0"/>
                          <a:cs typeface="Arial" panose="020B0604020202020204" pitchFamily="34" charset="0"/>
                        </a:rPr>
                        <a:t>mly_pids_renamed.csv</a:t>
                      </a:r>
                      <a:endParaRPr lang="en-US" sz="1600" b="0" i="0" u="none" strike="noStrike" dirty="0">
                        <a:effectLst/>
                        <a:latin typeface="Arial" panose="020B0604020202020204" pitchFamily="34" charset="0"/>
                        <a:cs typeface="Arial" panose="020B0604020202020204" pitchFamily="34" charset="0"/>
                      </a:endParaRPr>
                    </a:p>
                  </a:txBody>
                  <a:tcPr marL="45720" marR="45720" anchor="ctr"/>
                </a:tc>
                <a:tc>
                  <a:txBody>
                    <a:bodyPr/>
                    <a:lstStyle/>
                    <a:p>
                      <a:pPr algn="l" fontAlgn="ctr">
                        <a:buNone/>
                      </a:pPr>
                      <a:r>
                        <a:rPr lang="en-US" sz="1600" b="0" u="none" strike="noStrike" dirty="0">
                          <a:effectLst/>
                          <a:latin typeface="Arial" panose="020B0604020202020204" pitchFamily="34" charset="0"/>
                          <a:cs typeface="Arial" panose="020B0604020202020204" pitchFamily="34" charset="0"/>
                        </a:rPr>
                        <a:t>Mapillary photo IDs and coordinates for downloaded images with consistent column names for merging with segmentation output.</a:t>
                      </a:r>
                      <a:endParaRPr lang="en-US" sz="1600" b="0" i="0" u="none" strike="noStrike" dirty="0">
                        <a:effectLst/>
                        <a:latin typeface="Arial" panose="020B0604020202020204" pitchFamily="34" charset="0"/>
                        <a:cs typeface="Arial" panose="020B0604020202020204" pitchFamily="34" charset="0"/>
                      </a:endParaRPr>
                    </a:p>
                  </a:txBody>
                  <a:tcPr marL="45720" marR="45720" anchor="ctr"/>
                </a:tc>
                <a:tc>
                  <a:txBody>
                    <a:bodyPr/>
                    <a:lstStyle/>
                    <a:p>
                      <a:pPr algn="l" fontAlgn="ctr">
                        <a:buNone/>
                      </a:pPr>
                      <a:r>
                        <a:rPr lang="en-US" sz="1600" b="0" u="none" strike="noStrike" dirty="0">
                          <a:effectLst/>
                          <a:latin typeface="Arial" panose="020B0604020202020204" pitchFamily="34" charset="0"/>
                          <a:cs typeface="Arial" panose="020B0604020202020204" pitchFamily="34" charset="0"/>
                        </a:rPr>
                        <a:t>Image-level</a:t>
                      </a:r>
                      <a:endParaRPr lang="en-US" sz="1600" b="0" i="0" u="none" strike="noStrike" dirty="0">
                        <a:effectLst/>
                        <a:latin typeface="Arial" panose="020B0604020202020204" pitchFamily="34" charset="0"/>
                        <a:cs typeface="Arial" panose="020B0604020202020204" pitchFamily="34" charset="0"/>
                      </a:endParaRPr>
                    </a:p>
                  </a:txBody>
                  <a:tcPr marL="45720" marR="45720" anchor="ctr"/>
                </a:tc>
                <a:extLst>
                  <a:ext uri="{0D108BD9-81ED-4DB2-BD59-A6C34878D82A}">
                    <a16:rowId xmlns:a16="http://schemas.microsoft.com/office/drawing/2014/main" val="1186201194"/>
                  </a:ext>
                </a:extLst>
              </a:tr>
              <a:tr h="592088">
                <a:tc>
                  <a:txBody>
                    <a:bodyPr/>
                    <a:lstStyle/>
                    <a:p>
                      <a:pPr algn="l" fontAlgn="ctr">
                        <a:buNone/>
                      </a:pPr>
                      <a:r>
                        <a:rPr lang="en-US" sz="1600" b="0" u="none" strike="noStrike" dirty="0" err="1">
                          <a:effectLst/>
                          <a:latin typeface="Arial" panose="020B0604020202020204" pitchFamily="34" charset="0"/>
                          <a:cs typeface="Arial" panose="020B0604020202020204" pitchFamily="34" charset="0"/>
                        </a:rPr>
                        <a:t>combined_summaries</a:t>
                      </a:r>
                      <a:r>
                        <a:rPr lang="en-US" sz="1600" b="0" u="none" strike="noStrike" dirty="0">
                          <a:effectLst/>
                          <a:latin typeface="Arial" panose="020B0604020202020204" pitchFamily="34" charset="0"/>
                          <a:cs typeface="Arial" panose="020B0604020202020204" pitchFamily="34" charset="0"/>
                        </a:rPr>
                        <a:t>_&lt;indicator&gt;_results.csv</a:t>
                      </a:r>
                      <a:endParaRPr lang="en-US" sz="1600" b="0" i="0" u="none" strike="noStrike" dirty="0">
                        <a:effectLst/>
                        <a:latin typeface="Arial" panose="020B0604020202020204" pitchFamily="34" charset="0"/>
                        <a:cs typeface="Arial" panose="020B0604020202020204" pitchFamily="34" charset="0"/>
                      </a:endParaRPr>
                    </a:p>
                  </a:txBody>
                  <a:tcPr marL="45720" marR="45720" anchor="ctr"/>
                </a:tc>
                <a:tc>
                  <a:txBody>
                    <a:bodyPr/>
                    <a:lstStyle/>
                    <a:p>
                      <a:pPr algn="l" fontAlgn="ctr">
                        <a:buNone/>
                      </a:pPr>
                      <a:r>
                        <a:rPr lang="en-US" sz="1600" b="0" u="none" strike="noStrike" dirty="0">
                          <a:effectLst/>
                          <a:latin typeface="Arial" panose="020B0604020202020204" pitchFamily="34" charset="0"/>
                          <a:cs typeface="Arial" panose="020B0604020202020204" pitchFamily="34" charset="0"/>
                        </a:rPr>
                        <a:t>Combined perception classification scores (e.g., “more depressing”) for all batches.</a:t>
                      </a:r>
                      <a:endParaRPr lang="en-US" sz="1600" b="0" i="0" u="none" strike="noStrike" dirty="0">
                        <a:effectLst/>
                        <a:latin typeface="Arial" panose="020B0604020202020204" pitchFamily="34" charset="0"/>
                        <a:cs typeface="Arial" panose="020B0604020202020204" pitchFamily="34" charset="0"/>
                      </a:endParaRPr>
                    </a:p>
                  </a:txBody>
                  <a:tcPr marL="45720" marR="45720" anchor="ctr"/>
                </a:tc>
                <a:tc>
                  <a:txBody>
                    <a:bodyPr/>
                    <a:lstStyle/>
                    <a:p>
                      <a:pPr algn="l" fontAlgn="ctr">
                        <a:buNone/>
                      </a:pPr>
                      <a:r>
                        <a:rPr lang="en-US" sz="1600" b="0" u="none" strike="noStrike" dirty="0">
                          <a:effectLst/>
                          <a:latin typeface="Arial" panose="020B0604020202020204" pitchFamily="34" charset="0"/>
                          <a:cs typeface="Arial" panose="020B0604020202020204" pitchFamily="34" charset="0"/>
                        </a:rPr>
                        <a:t>Image-level</a:t>
                      </a:r>
                      <a:endParaRPr lang="en-US" sz="1600" b="0" i="0" u="none" strike="noStrike" dirty="0">
                        <a:effectLst/>
                        <a:latin typeface="Arial" panose="020B0604020202020204" pitchFamily="34" charset="0"/>
                        <a:cs typeface="Arial" panose="020B0604020202020204" pitchFamily="34" charset="0"/>
                      </a:endParaRPr>
                    </a:p>
                  </a:txBody>
                  <a:tcPr marL="45720" marR="45720" anchor="ctr"/>
                </a:tc>
                <a:extLst>
                  <a:ext uri="{0D108BD9-81ED-4DB2-BD59-A6C34878D82A}">
                    <a16:rowId xmlns:a16="http://schemas.microsoft.com/office/drawing/2014/main" val="1127819575"/>
                  </a:ext>
                </a:extLst>
              </a:tr>
              <a:tr h="592088">
                <a:tc>
                  <a:txBody>
                    <a:bodyPr/>
                    <a:lstStyle/>
                    <a:p>
                      <a:pPr algn="l" fontAlgn="ctr">
                        <a:buNone/>
                      </a:pPr>
                      <a:r>
                        <a:rPr lang="en-US" sz="1600" b="0" u="none" strike="noStrike" dirty="0">
                          <a:effectLst/>
                          <a:latin typeface="Arial" panose="020B0604020202020204" pitchFamily="34" charset="0"/>
                          <a:cs typeface="Arial" panose="020B0604020202020204" pitchFamily="34" charset="0"/>
                        </a:rPr>
                        <a:t>summaries_&lt;indicator&gt;_</a:t>
                      </a:r>
                      <a:r>
                        <a:rPr lang="en-US" sz="1600" b="0" u="none" strike="noStrike" dirty="0" err="1">
                          <a:effectLst/>
                          <a:latin typeface="Arial" panose="020B0604020202020204" pitchFamily="34" charset="0"/>
                          <a:cs typeface="Arial" panose="020B0604020202020204" pitchFamily="34" charset="0"/>
                        </a:rPr>
                        <a:t>map.geojson</a:t>
                      </a:r>
                      <a:endParaRPr lang="en-US" sz="1600" b="0" i="0" u="none" strike="noStrike" dirty="0">
                        <a:effectLst/>
                        <a:latin typeface="Arial" panose="020B0604020202020204" pitchFamily="34" charset="0"/>
                        <a:cs typeface="Arial" panose="020B0604020202020204" pitchFamily="34" charset="0"/>
                      </a:endParaRPr>
                    </a:p>
                  </a:txBody>
                  <a:tcPr marL="45720" marR="45720" anchor="ctr"/>
                </a:tc>
                <a:tc>
                  <a:txBody>
                    <a:bodyPr/>
                    <a:lstStyle/>
                    <a:p>
                      <a:pPr algn="l" fontAlgn="ctr">
                        <a:buNone/>
                      </a:pPr>
                      <a:r>
                        <a:rPr lang="en-US" sz="1600" b="0" u="none" strike="noStrike" dirty="0">
                          <a:effectLst/>
                          <a:latin typeface="Arial" panose="020B0604020202020204" pitchFamily="34" charset="0"/>
                          <a:cs typeface="Arial" panose="020B0604020202020204" pitchFamily="34" charset="0"/>
                        </a:rPr>
                        <a:t>Geospatial file mapping perception scores to coordinates.</a:t>
                      </a:r>
                      <a:endParaRPr lang="en-US" sz="1600" b="0" i="0" u="none" strike="noStrike" dirty="0">
                        <a:effectLst/>
                        <a:latin typeface="Arial" panose="020B0604020202020204" pitchFamily="34" charset="0"/>
                        <a:cs typeface="Arial" panose="020B0604020202020204" pitchFamily="34" charset="0"/>
                      </a:endParaRPr>
                    </a:p>
                  </a:txBody>
                  <a:tcPr marL="45720" marR="45720" anchor="ctr"/>
                </a:tc>
                <a:tc>
                  <a:txBody>
                    <a:bodyPr/>
                    <a:lstStyle/>
                    <a:p>
                      <a:pPr algn="l" fontAlgn="ctr">
                        <a:buNone/>
                      </a:pPr>
                      <a:r>
                        <a:rPr lang="en-US" sz="1600" b="0" u="none" strike="noStrike" dirty="0">
                          <a:effectLst/>
                          <a:latin typeface="Arial" panose="020B0604020202020204" pitchFamily="34" charset="0"/>
                          <a:cs typeface="Arial" panose="020B0604020202020204" pitchFamily="34" charset="0"/>
                        </a:rPr>
                        <a:t>Image-level with coordinates</a:t>
                      </a:r>
                      <a:endParaRPr lang="en-US" sz="1600" b="0" i="0" u="none" strike="noStrike" dirty="0">
                        <a:effectLst/>
                        <a:latin typeface="Arial" panose="020B0604020202020204" pitchFamily="34" charset="0"/>
                        <a:cs typeface="Arial" panose="020B0604020202020204" pitchFamily="34" charset="0"/>
                      </a:endParaRPr>
                    </a:p>
                  </a:txBody>
                  <a:tcPr marL="45720" marR="45720" anchor="ctr"/>
                </a:tc>
                <a:extLst>
                  <a:ext uri="{0D108BD9-81ED-4DB2-BD59-A6C34878D82A}">
                    <a16:rowId xmlns:a16="http://schemas.microsoft.com/office/drawing/2014/main" val="4085934868"/>
                  </a:ext>
                </a:extLst>
              </a:tr>
              <a:tr h="592088">
                <a:tc>
                  <a:txBody>
                    <a:bodyPr/>
                    <a:lstStyle/>
                    <a:p>
                      <a:pPr algn="l" fontAlgn="ctr">
                        <a:buNone/>
                      </a:pPr>
                      <a:r>
                        <a:rPr lang="en-US" sz="1600" b="0" u="none" strike="noStrike">
                          <a:effectLst/>
                          <a:latin typeface="Arial" panose="020B0604020202020204" pitchFamily="34" charset="0"/>
                          <a:cs typeface="Arial" panose="020B0604020202020204" pitchFamily="34" charset="0"/>
                        </a:rPr>
                        <a:t>image_metadata.csv</a:t>
                      </a:r>
                      <a:endParaRPr lang="en-US" sz="1600" b="0" i="0" u="none" strike="noStrike">
                        <a:effectLst/>
                        <a:latin typeface="Arial" panose="020B0604020202020204" pitchFamily="34" charset="0"/>
                        <a:cs typeface="Arial" panose="020B0604020202020204" pitchFamily="34" charset="0"/>
                      </a:endParaRPr>
                    </a:p>
                  </a:txBody>
                  <a:tcPr marL="45720" marR="45720" anchor="ctr"/>
                </a:tc>
                <a:tc>
                  <a:txBody>
                    <a:bodyPr/>
                    <a:lstStyle/>
                    <a:p>
                      <a:pPr algn="l" fontAlgn="ctr">
                        <a:buNone/>
                      </a:pPr>
                      <a:r>
                        <a:rPr lang="en-US" sz="1600" b="0" u="none" strike="noStrike" dirty="0">
                          <a:effectLst/>
                          <a:latin typeface="Arial" panose="020B0604020202020204" pitchFamily="34" charset="0"/>
                          <a:cs typeface="Arial" panose="020B0604020202020204" pitchFamily="34" charset="0"/>
                        </a:rPr>
                        <a:t>Image-level metadata from Mapillary (speed, heading, capture time, sequence).</a:t>
                      </a:r>
                      <a:endParaRPr lang="en-US" sz="1600" b="0" i="0" u="none" strike="noStrike" dirty="0">
                        <a:effectLst/>
                        <a:latin typeface="Arial" panose="020B0604020202020204" pitchFamily="34" charset="0"/>
                        <a:cs typeface="Arial" panose="020B0604020202020204" pitchFamily="34" charset="0"/>
                      </a:endParaRPr>
                    </a:p>
                  </a:txBody>
                  <a:tcPr marL="45720" marR="45720" anchor="ctr"/>
                </a:tc>
                <a:tc>
                  <a:txBody>
                    <a:bodyPr/>
                    <a:lstStyle/>
                    <a:p>
                      <a:pPr algn="l" fontAlgn="ctr">
                        <a:buNone/>
                      </a:pPr>
                      <a:r>
                        <a:rPr lang="en-US" sz="1600" b="0" u="none" strike="noStrike" dirty="0">
                          <a:effectLst/>
                          <a:latin typeface="Arial" panose="020B0604020202020204" pitchFamily="34" charset="0"/>
                          <a:cs typeface="Arial" panose="020B0604020202020204" pitchFamily="34" charset="0"/>
                        </a:rPr>
                        <a:t>Image-level</a:t>
                      </a:r>
                      <a:endParaRPr lang="en-US" sz="1600" b="0" i="0" u="none" strike="noStrike" dirty="0">
                        <a:effectLst/>
                        <a:latin typeface="Arial" panose="020B0604020202020204" pitchFamily="34" charset="0"/>
                        <a:cs typeface="Arial" panose="020B0604020202020204" pitchFamily="34" charset="0"/>
                      </a:endParaRPr>
                    </a:p>
                  </a:txBody>
                  <a:tcPr marL="45720" marR="45720" anchor="ctr"/>
                </a:tc>
                <a:extLst>
                  <a:ext uri="{0D108BD9-81ED-4DB2-BD59-A6C34878D82A}">
                    <a16:rowId xmlns:a16="http://schemas.microsoft.com/office/drawing/2014/main" val="1293184773"/>
                  </a:ext>
                </a:extLst>
              </a:tr>
              <a:tr h="592088">
                <a:tc>
                  <a:txBody>
                    <a:bodyPr/>
                    <a:lstStyle/>
                    <a:p>
                      <a:pPr algn="l" fontAlgn="ctr">
                        <a:buNone/>
                      </a:pPr>
                      <a:r>
                        <a:rPr lang="en-US" sz="1600" b="0" u="none" strike="noStrike">
                          <a:effectLst/>
                          <a:latin typeface="Arial" panose="020B0604020202020204" pitchFamily="34" charset="0"/>
                          <a:cs typeface="Arial" panose="020B0604020202020204" pitchFamily="34" charset="0"/>
                        </a:rPr>
                        <a:t>street_metadata.csv</a:t>
                      </a:r>
                      <a:endParaRPr lang="en-US" sz="1600" b="0" i="0" u="none" strike="noStrike">
                        <a:effectLst/>
                        <a:latin typeface="Arial" panose="020B0604020202020204" pitchFamily="34" charset="0"/>
                        <a:cs typeface="Arial" panose="020B0604020202020204" pitchFamily="34" charset="0"/>
                      </a:endParaRPr>
                    </a:p>
                  </a:txBody>
                  <a:tcPr marL="45720" marR="45720" anchor="ctr"/>
                </a:tc>
                <a:tc>
                  <a:txBody>
                    <a:bodyPr/>
                    <a:lstStyle/>
                    <a:p>
                      <a:pPr algn="l" fontAlgn="ctr">
                        <a:buNone/>
                      </a:pPr>
                      <a:r>
                        <a:rPr lang="en-US" sz="1600" b="0" u="none" strike="noStrike" dirty="0">
                          <a:effectLst/>
                          <a:latin typeface="Arial" panose="020B0604020202020204" pitchFamily="34" charset="0"/>
                          <a:cs typeface="Arial" panose="020B0604020202020204" pitchFamily="34" charset="0"/>
                        </a:rPr>
                        <a:t>Aggregated metadata per Mapillary sequence (street segment).</a:t>
                      </a:r>
                      <a:endParaRPr lang="en-US" sz="1600" b="0" i="0" u="none" strike="noStrike" dirty="0">
                        <a:effectLst/>
                        <a:latin typeface="Arial" panose="020B0604020202020204" pitchFamily="34" charset="0"/>
                        <a:cs typeface="Arial" panose="020B0604020202020204" pitchFamily="34" charset="0"/>
                      </a:endParaRPr>
                    </a:p>
                  </a:txBody>
                  <a:tcPr marL="45720" marR="45720" anchor="ctr"/>
                </a:tc>
                <a:tc>
                  <a:txBody>
                    <a:bodyPr/>
                    <a:lstStyle/>
                    <a:p>
                      <a:pPr algn="l" fontAlgn="ctr">
                        <a:buNone/>
                      </a:pPr>
                      <a:r>
                        <a:rPr lang="en-US" sz="1600" b="0" u="none" strike="noStrike" dirty="0">
                          <a:effectLst/>
                          <a:latin typeface="Arial" panose="020B0604020202020204" pitchFamily="34" charset="0"/>
                          <a:cs typeface="Arial" panose="020B0604020202020204" pitchFamily="34" charset="0"/>
                        </a:rPr>
                        <a:t>Street-segment level</a:t>
                      </a:r>
                      <a:endParaRPr lang="en-US" sz="1600" b="0" i="0" u="none" strike="noStrike" dirty="0">
                        <a:effectLst/>
                        <a:latin typeface="Arial" panose="020B0604020202020204" pitchFamily="34" charset="0"/>
                        <a:cs typeface="Arial" panose="020B0604020202020204" pitchFamily="34" charset="0"/>
                      </a:endParaRPr>
                    </a:p>
                  </a:txBody>
                  <a:tcPr marL="45720" marR="45720" anchor="ctr"/>
                </a:tc>
                <a:extLst>
                  <a:ext uri="{0D108BD9-81ED-4DB2-BD59-A6C34878D82A}">
                    <a16:rowId xmlns:a16="http://schemas.microsoft.com/office/drawing/2014/main" val="2510035579"/>
                  </a:ext>
                </a:extLst>
              </a:tr>
              <a:tr h="457523">
                <a:tc>
                  <a:txBody>
                    <a:bodyPr/>
                    <a:lstStyle/>
                    <a:p>
                      <a:pPr algn="l" fontAlgn="ctr">
                        <a:buNone/>
                      </a:pPr>
                      <a:r>
                        <a:rPr lang="en-US" sz="1600" b="0" u="none" strike="noStrike">
                          <a:effectLst/>
                          <a:latin typeface="Arial" panose="020B0604020202020204" pitchFamily="34" charset="0"/>
                          <a:cs typeface="Arial" panose="020B0604020202020204" pitchFamily="34" charset="0"/>
                        </a:rPr>
                        <a:t>grid_metadata.csv</a:t>
                      </a:r>
                      <a:endParaRPr lang="en-US" sz="1600" b="0" i="0" u="none" strike="noStrike">
                        <a:effectLst/>
                        <a:latin typeface="Arial" panose="020B0604020202020204" pitchFamily="34" charset="0"/>
                        <a:cs typeface="Arial" panose="020B0604020202020204" pitchFamily="34" charset="0"/>
                      </a:endParaRPr>
                    </a:p>
                  </a:txBody>
                  <a:tcPr marL="45720" marR="45720" anchor="ctr"/>
                </a:tc>
                <a:tc>
                  <a:txBody>
                    <a:bodyPr/>
                    <a:lstStyle/>
                    <a:p>
                      <a:pPr algn="l" fontAlgn="ctr">
                        <a:buNone/>
                      </a:pPr>
                      <a:r>
                        <a:rPr lang="en-US" sz="1600" b="0" u="none" strike="noStrike" dirty="0">
                          <a:effectLst/>
                          <a:latin typeface="Arial" panose="020B0604020202020204" pitchFamily="34" charset="0"/>
                          <a:cs typeface="Arial" panose="020B0604020202020204" pitchFamily="34" charset="0"/>
                        </a:rPr>
                        <a:t>Aggregated metadata by H3 hexagon grid.</a:t>
                      </a:r>
                      <a:endParaRPr lang="en-US" sz="1600" b="0" i="0" u="none" strike="noStrike" dirty="0">
                        <a:effectLst/>
                        <a:latin typeface="Arial" panose="020B0604020202020204" pitchFamily="34" charset="0"/>
                        <a:cs typeface="Arial" panose="020B0604020202020204" pitchFamily="34" charset="0"/>
                      </a:endParaRPr>
                    </a:p>
                  </a:txBody>
                  <a:tcPr marL="45720" marR="45720" anchor="ctr"/>
                </a:tc>
                <a:tc>
                  <a:txBody>
                    <a:bodyPr/>
                    <a:lstStyle/>
                    <a:p>
                      <a:pPr algn="l" fontAlgn="ctr">
                        <a:buNone/>
                      </a:pPr>
                      <a:r>
                        <a:rPr lang="en-US" sz="1600" b="0" u="none" strike="noStrike" dirty="0">
                          <a:effectLst/>
                          <a:latin typeface="Arial" panose="020B0604020202020204" pitchFamily="34" charset="0"/>
                          <a:cs typeface="Arial" panose="020B0604020202020204" pitchFamily="34" charset="0"/>
                        </a:rPr>
                        <a:t>Grid level</a:t>
                      </a:r>
                      <a:endParaRPr lang="en-US" sz="1600" b="0" i="0" u="none" strike="noStrike" dirty="0">
                        <a:effectLst/>
                        <a:latin typeface="Arial" panose="020B0604020202020204" pitchFamily="34" charset="0"/>
                        <a:cs typeface="Arial" panose="020B0604020202020204" pitchFamily="34" charset="0"/>
                      </a:endParaRPr>
                    </a:p>
                  </a:txBody>
                  <a:tcPr marL="45720" marR="45720" anchor="ctr"/>
                </a:tc>
                <a:extLst>
                  <a:ext uri="{0D108BD9-81ED-4DB2-BD59-A6C34878D82A}">
                    <a16:rowId xmlns:a16="http://schemas.microsoft.com/office/drawing/2014/main" val="3069170349"/>
                  </a:ext>
                </a:extLst>
              </a:tr>
            </a:tbl>
          </a:graphicData>
        </a:graphic>
      </p:graphicFrame>
      <p:sp>
        <p:nvSpPr>
          <p:cNvPr id="3" name="TextBox 2">
            <a:extLst>
              <a:ext uri="{FF2B5EF4-FFF2-40B4-BE49-F238E27FC236}">
                <a16:creationId xmlns:a16="http://schemas.microsoft.com/office/drawing/2014/main" id="{03C4B381-34AD-B949-598E-055AA9A7D7DB}"/>
              </a:ext>
            </a:extLst>
          </p:cNvPr>
          <p:cNvSpPr txBox="1"/>
          <p:nvPr/>
        </p:nvSpPr>
        <p:spPr>
          <a:xfrm>
            <a:off x="47626" y="6150114"/>
            <a:ext cx="12144374"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code used to run this analysis is available on my lab’s GitHub website (in progress):</a:t>
            </a:r>
          </a:p>
          <a:p>
            <a:r>
              <a:rPr lang="en-US" dirty="0">
                <a:latin typeface="Arial" panose="020B0604020202020204" pitchFamily="34" charset="0"/>
                <a:cs typeface="Arial" panose="020B0604020202020204" pitchFamily="34" charset="0"/>
                <a:hlinkClick r:id="rId2"/>
              </a:rPr>
              <a:t>issues-</a:t>
            </a:r>
            <a:r>
              <a:rPr lang="en-US" dirty="0" err="1">
                <a:latin typeface="Arial" panose="020B0604020202020204" pitchFamily="34" charset="0"/>
                <a:cs typeface="Arial" panose="020B0604020202020204" pitchFamily="34" charset="0"/>
                <a:hlinkClick r:id="rId2"/>
              </a:rPr>
              <a:t>osu</a:t>
            </a:r>
            <a:r>
              <a:rPr lang="en-US" dirty="0">
                <a:latin typeface="Arial" panose="020B0604020202020204" pitchFamily="34" charset="0"/>
                <a:cs typeface="Arial" panose="020B0604020202020204" pitchFamily="34" charset="0"/>
                <a:hlinkClick r:id="rId2"/>
              </a:rPr>
              <a:t>/ai-neglect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0941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73B6C-F6D0-29ED-C761-2B6D93AF91EB}"/>
              </a:ext>
            </a:extLst>
          </p:cNvPr>
          <p:cNvSpPr>
            <a:spLocks noGrp="1"/>
          </p:cNvSpPr>
          <p:nvPr>
            <p:ph type="title"/>
          </p:nvPr>
        </p:nvSpPr>
        <p:spPr>
          <a:xfrm>
            <a:off x="0" y="163688"/>
            <a:ext cx="11834914" cy="831207"/>
          </a:xfrm>
        </p:spPr>
        <p:txBody>
          <a:bodyPr>
            <a:noAutofit/>
          </a:bodyPr>
          <a:lstStyle/>
          <a:p>
            <a:r>
              <a:rPr lang="en-US" sz="3600" dirty="0">
                <a:latin typeface="Arial" panose="020B0604020202020204" pitchFamily="34" charset="0"/>
                <a:cs typeface="Arial" panose="020B0604020202020204" pitchFamily="34" charset="0"/>
              </a:rPr>
              <a:t>From Streets to Statutes: How Urban Environments Shape Neglect Risk</a:t>
            </a:r>
          </a:p>
        </p:txBody>
      </p:sp>
      <p:sp>
        <p:nvSpPr>
          <p:cNvPr id="3" name="Content Placeholder 2">
            <a:extLst>
              <a:ext uri="{FF2B5EF4-FFF2-40B4-BE49-F238E27FC236}">
                <a16:creationId xmlns:a16="http://schemas.microsoft.com/office/drawing/2014/main" id="{7402DFFF-BE3F-7357-23D8-F79CC760DC34}"/>
              </a:ext>
            </a:extLst>
          </p:cNvPr>
          <p:cNvSpPr>
            <a:spLocks noGrp="1"/>
          </p:cNvSpPr>
          <p:nvPr>
            <p:ph idx="1"/>
          </p:nvPr>
        </p:nvSpPr>
        <p:spPr>
          <a:xfrm>
            <a:off x="147537" y="1253331"/>
            <a:ext cx="7186714" cy="5316802"/>
          </a:xfrm>
        </p:spPr>
        <p:txBody>
          <a:bodyPr>
            <a:noAutofit/>
          </a:bodyPr>
          <a:lstStyle/>
          <a:p>
            <a:r>
              <a:rPr lang="en-US" sz="2000" dirty="0">
                <a:latin typeface="Arial" panose="020B0604020202020204" pitchFamily="34" charset="0"/>
                <a:cs typeface="Arial" panose="020B0604020202020204" pitchFamily="34" charset="0"/>
              </a:rPr>
              <a:t>Child neglect is a </a:t>
            </a:r>
            <a:r>
              <a:rPr lang="en-US" sz="2000" b="1" dirty="0">
                <a:latin typeface="Arial" panose="020B0604020202020204" pitchFamily="34" charset="0"/>
                <a:cs typeface="Arial" panose="020B0604020202020204" pitchFamily="34" charset="0"/>
              </a:rPr>
              <a:t>public health </a:t>
            </a:r>
            <a:r>
              <a:rPr lang="en-US" sz="2000" dirty="0">
                <a:latin typeface="Arial" panose="020B0604020202020204" pitchFamily="34" charset="0"/>
                <a:cs typeface="Arial" panose="020B0604020202020204" pitchFamily="34" charset="0"/>
              </a:rPr>
              <a:t>and </a:t>
            </a:r>
            <a:r>
              <a:rPr lang="en-US" sz="2000" b="1" dirty="0">
                <a:latin typeface="Arial" panose="020B0604020202020204" pitchFamily="34" charset="0"/>
                <a:cs typeface="Arial" panose="020B0604020202020204" pitchFamily="34" charset="0"/>
              </a:rPr>
              <a:t>civil rights </a:t>
            </a:r>
            <a:r>
              <a:rPr lang="en-US" sz="2000" dirty="0">
                <a:latin typeface="Arial" panose="020B0604020202020204" pitchFamily="34" charset="0"/>
                <a:cs typeface="Arial" panose="020B0604020202020204" pitchFamily="34" charset="0"/>
              </a:rPr>
              <a:t>crisis</a:t>
            </a:r>
          </a:p>
          <a:p>
            <a:r>
              <a:rPr lang="en-US" sz="2000" b="1" dirty="0">
                <a:latin typeface="Arial" panose="020B0604020202020204" pitchFamily="34" charset="0"/>
                <a:cs typeface="Arial" panose="020B0604020202020204" pitchFamily="34" charset="0"/>
              </a:rPr>
              <a:t>Legal Context</a:t>
            </a:r>
            <a:endParaRPr lang="en-US" sz="2000" dirty="0">
              <a:latin typeface="Arial" panose="020B0604020202020204" pitchFamily="34" charset="0"/>
              <a:cs typeface="Arial" panose="020B0604020202020204" pitchFamily="34" charset="0"/>
            </a:endParaRPr>
          </a:p>
          <a:p>
            <a:pPr lvl="1"/>
            <a:r>
              <a:rPr lang="en-US" sz="1600" u="sng" dirty="0">
                <a:latin typeface="Arial" panose="020B0604020202020204" pitchFamily="34" charset="0"/>
                <a:cs typeface="Arial" panose="020B0604020202020204" pitchFamily="34" charset="0"/>
              </a:rPr>
              <a:t>California WIC § 300(b)(1)</a:t>
            </a:r>
            <a:r>
              <a:rPr lang="en-US" sz="1600" dirty="0">
                <a:latin typeface="Arial" panose="020B0604020202020204" pitchFamily="34" charset="0"/>
                <a:cs typeface="Arial" panose="020B0604020202020204" pitchFamily="34" charset="0"/>
              </a:rPr>
              <a:t>: Neglect is the failure of a parent or guardian to provide adequate food, clothing, shelter, or supervision, placing a child at risk of serious harm</a:t>
            </a:r>
          </a:p>
          <a:p>
            <a:r>
              <a:rPr lang="en-US" sz="2000" b="1" dirty="0">
                <a:latin typeface="Arial" panose="020B0604020202020204" pitchFamily="34" charset="0"/>
                <a:cs typeface="Arial" panose="020B0604020202020204" pitchFamily="34" charset="0"/>
              </a:rPr>
              <a:t>Why ‘Place’ Matters</a:t>
            </a:r>
            <a:endParaRPr lang="en-US" sz="2000" dirty="0">
              <a:latin typeface="Arial" panose="020B0604020202020204" pitchFamily="34" charset="0"/>
              <a:cs typeface="Arial" panose="020B0604020202020204" pitchFamily="34" charset="0"/>
            </a:endParaRPr>
          </a:p>
          <a:p>
            <a:pPr lvl="1"/>
            <a:r>
              <a:rPr lang="en-US" sz="1600" dirty="0">
                <a:latin typeface="Arial" panose="020B0604020202020204" pitchFamily="34" charset="0"/>
                <a:cs typeface="Arial" panose="020B0604020202020204" pitchFamily="34" charset="0"/>
              </a:rPr>
              <a:t>Neglect is not solely the result of individual or family circumstances</a:t>
            </a:r>
          </a:p>
          <a:p>
            <a:pPr lvl="1"/>
            <a:r>
              <a:rPr lang="en-US" sz="1600" dirty="0">
                <a:latin typeface="Arial" panose="020B0604020202020204" pitchFamily="34" charset="0"/>
                <a:cs typeface="Arial" panose="020B0604020202020204" pitchFamily="34" charset="0"/>
              </a:rPr>
              <a:t>Risk is shaped by the neighborhoods where families live</a:t>
            </a:r>
          </a:p>
          <a:p>
            <a:pPr lvl="1"/>
            <a:r>
              <a:rPr lang="en-US" sz="1600" dirty="0">
                <a:latin typeface="Arial" panose="020B0604020202020204" pitchFamily="34" charset="0"/>
                <a:cs typeface="Arial" panose="020B0604020202020204" pitchFamily="34" charset="0"/>
              </a:rPr>
              <a:t>Environmental conditions — housing quality, food accessibility, exposure to hazards — often align with the legal definitions of neglect</a:t>
            </a:r>
          </a:p>
          <a:p>
            <a:r>
              <a:rPr lang="en-US" sz="2000" b="1" dirty="0">
                <a:latin typeface="Arial" panose="020B0604020202020204" pitchFamily="34" charset="0"/>
                <a:cs typeface="Arial" panose="020B0604020202020204" pitchFamily="34" charset="0"/>
              </a:rPr>
              <a:t>Advantages of AI algorithms</a:t>
            </a:r>
            <a:endParaRPr lang="en-US" sz="2000" dirty="0">
              <a:latin typeface="Arial" panose="020B0604020202020204" pitchFamily="34" charset="0"/>
              <a:cs typeface="Arial" panose="020B0604020202020204" pitchFamily="34" charset="0"/>
            </a:endParaRPr>
          </a:p>
          <a:p>
            <a:pPr lvl="1"/>
            <a:r>
              <a:rPr lang="en-US" sz="1600" dirty="0">
                <a:latin typeface="Arial" panose="020B0604020202020204" pitchFamily="34" charset="0"/>
                <a:cs typeface="Arial" panose="020B0604020202020204" pitchFamily="34" charset="0"/>
              </a:rPr>
              <a:t>Connects objective measures (e.g., infrastructure, green space) with subjective impressions (e.g., safety, upkeep)</a:t>
            </a:r>
          </a:p>
          <a:p>
            <a:pPr lvl="1"/>
            <a:r>
              <a:rPr lang="en-US" sz="1600" dirty="0">
                <a:latin typeface="Arial" panose="020B0604020202020204" pitchFamily="34" charset="0"/>
                <a:cs typeface="Arial" panose="020B0604020202020204" pitchFamily="34" charset="0"/>
              </a:rPr>
              <a:t>Produces a fuller picture of environments that may increase neglect risk</a:t>
            </a:r>
          </a:p>
          <a:p>
            <a:pPr lvl="1"/>
            <a:r>
              <a:rPr lang="en-US" sz="1600" dirty="0">
                <a:latin typeface="Arial" panose="020B0604020202020204" pitchFamily="34" charset="0"/>
                <a:cs typeface="Arial" panose="020B0604020202020204" pitchFamily="34" charset="0"/>
              </a:rPr>
              <a:t>Extends and strengthens research on place-based prevention and intervention</a:t>
            </a:r>
          </a:p>
        </p:txBody>
      </p:sp>
      <p:pic>
        <p:nvPicPr>
          <p:cNvPr id="6" name="Picture 5">
            <a:extLst>
              <a:ext uri="{FF2B5EF4-FFF2-40B4-BE49-F238E27FC236}">
                <a16:creationId xmlns:a16="http://schemas.microsoft.com/office/drawing/2014/main" id="{4A98B6CA-2285-4145-8010-4D7C2759FBA0}"/>
              </a:ext>
            </a:extLst>
          </p:cNvPr>
          <p:cNvPicPr>
            <a:picLocks noChangeAspect="1"/>
          </p:cNvPicPr>
          <p:nvPr/>
        </p:nvPicPr>
        <p:blipFill>
          <a:blip r:embed="rId3"/>
          <a:stretch>
            <a:fillRect/>
          </a:stretch>
        </p:blipFill>
        <p:spPr>
          <a:xfrm>
            <a:off x="7422693" y="1253331"/>
            <a:ext cx="4412221" cy="4892518"/>
          </a:xfrm>
          <a:prstGeom prst="rect">
            <a:avLst/>
          </a:prstGeom>
        </p:spPr>
      </p:pic>
      <p:pic>
        <p:nvPicPr>
          <p:cNvPr id="1028" name="Picture 4" descr="6119 Strickland Ave, Los Angeles, CA 90042">
            <a:extLst>
              <a:ext uri="{FF2B5EF4-FFF2-40B4-BE49-F238E27FC236}">
                <a16:creationId xmlns:a16="http://schemas.microsoft.com/office/drawing/2014/main" id="{4BD11CB6-4B54-9E4F-7D70-89029412D0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4251" y="4377448"/>
            <a:ext cx="1831848" cy="11365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B59C754-91E1-D9D7-2891-7A46C7D57B9A}"/>
              </a:ext>
            </a:extLst>
          </p:cNvPr>
          <p:cNvPicPr>
            <a:picLocks noChangeAspect="1"/>
          </p:cNvPicPr>
          <p:nvPr/>
        </p:nvPicPr>
        <p:blipFill>
          <a:blip r:embed="rId5"/>
          <a:stretch>
            <a:fillRect/>
          </a:stretch>
        </p:blipFill>
        <p:spPr>
          <a:xfrm>
            <a:off x="7892792" y="4753029"/>
            <a:ext cx="1831847" cy="1134991"/>
          </a:xfrm>
          <a:prstGeom prst="rect">
            <a:avLst/>
          </a:prstGeom>
        </p:spPr>
      </p:pic>
      <p:pic>
        <p:nvPicPr>
          <p:cNvPr id="1030" name="Picture 6" descr="victims of LAPD's fireworks explosion ...">
            <a:extLst>
              <a:ext uri="{FF2B5EF4-FFF2-40B4-BE49-F238E27FC236}">
                <a16:creationId xmlns:a16="http://schemas.microsoft.com/office/drawing/2014/main" id="{960591AD-2CCB-AD35-2E26-57C0885180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45945" y="5165491"/>
            <a:ext cx="1731909" cy="1170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3690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100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50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50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AAA23-6559-20FD-DDA7-48A7F4EFF68B}"/>
              </a:ext>
            </a:extLst>
          </p:cNvPr>
          <p:cNvSpPr>
            <a:spLocks noGrp="1"/>
          </p:cNvSpPr>
          <p:nvPr>
            <p:ph type="title"/>
          </p:nvPr>
        </p:nvSpPr>
        <p:spPr>
          <a:xfrm>
            <a:off x="41221" y="237944"/>
            <a:ext cx="10515600" cy="724373"/>
          </a:xfrm>
        </p:spPr>
        <p:txBody>
          <a:bodyPr>
            <a:normAutofit fontScale="90000"/>
          </a:bodyPr>
          <a:lstStyle/>
          <a:p>
            <a:r>
              <a:rPr lang="en-US" dirty="0"/>
              <a:t>From Pixels to Neighborhood Patterns: How AI Translates Images into Indicators</a:t>
            </a:r>
          </a:p>
        </p:txBody>
      </p:sp>
      <p:sp>
        <p:nvSpPr>
          <p:cNvPr id="3" name="Content Placeholder 2">
            <a:extLst>
              <a:ext uri="{FF2B5EF4-FFF2-40B4-BE49-F238E27FC236}">
                <a16:creationId xmlns:a16="http://schemas.microsoft.com/office/drawing/2014/main" id="{C4AED3A2-2FE4-793F-3B7D-3D79DE92BE2D}"/>
              </a:ext>
            </a:extLst>
          </p:cNvPr>
          <p:cNvSpPr>
            <a:spLocks noGrp="1"/>
          </p:cNvSpPr>
          <p:nvPr>
            <p:ph idx="1"/>
          </p:nvPr>
        </p:nvSpPr>
        <p:spPr>
          <a:xfrm>
            <a:off x="208431" y="1133743"/>
            <a:ext cx="11243553" cy="4351338"/>
          </a:xfrm>
        </p:spPr>
        <p:txBody>
          <a:bodyPr>
            <a:normAutofit/>
          </a:bodyPr>
          <a:lstStyle/>
          <a:p>
            <a:r>
              <a:rPr lang="en-US" sz="2000" dirty="0">
                <a:latin typeface="Arial" panose="020B0604020202020204" pitchFamily="34" charset="0"/>
                <a:cs typeface="Arial" panose="020B0604020202020204" pitchFamily="34" charset="0"/>
              </a:rPr>
              <a:t>AI uses computer vision models to teach computers how to view or interpret images using a deep learning method called semantic segmentation</a:t>
            </a:r>
          </a:p>
          <a:p>
            <a:r>
              <a:rPr lang="en-US" sz="2000" dirty="0">
                <a:latin typeface="Arial" panose="020B0604020202020204" pitchFamily="34" charset="0"/>
                <a:cs typeface="Arial" panose="020B0604020202020204" pitchFamily="34" charset="0"/>
              </a:rPr>
              <a:t>The method scans every pixel in a street-level photo, interprets the image, and labels each feature, pixel-by-pixel</a:t>
            </a:r>
          </a:p>
          <a:p>
            <a:r>
              <a:rPr lang="en-US" sz="2000" dirty="0">
                <a:latin typeface="Arial" panose="020B0604020202020204" pitchFamily="34" charset="0"/>
                <a:cs typeface="Arial" panose="020B0604020202020204" pitchFamily="34" charset="0"/>
              </a:rPr>
              <a:t>Applications of AI-driven computer vision with street-level images include:</a:t>
            </a:r>
          </a:p>
          <a:p>
            <a:pPr lvl="1"/>
            <a:r>
              <a:rPr lang="en-US" sz="1800" dirty="0">
                <a:latin typeface="Arial" panose="020B0604020202020204" pitchFamily="34" charset="0"/>
                <a:cs typeface="Arial" panose="020B0604020202020204" pitchFamily="34" charset="0"/>
              </a:rPr>
              <a:t>Quantifying the built environment (e.g., green space, building structures, and open areas)</a:t>
            </a:r>
          </a:p>
          <a:p>
            <a:pPr lvl="1"/>
            <a:r>
              <a:rPr lang="en-US" sz="1800" dirty="0">
                <a:latin typeface="Arial" panose="020B0604020202020204" pitchFamily="34" charset="0"/>
                <a:cs typeface="Arial" panose="020B0604020202020204" pitchFamily="34" charset="0"/>
              </a:rPr>
              <a:t>Evaluating neighborhood infrastructure (e.g., sidewalks, roads, lighting, and public spaces)</a:t>
            </a:r>
          </a:p>
          <a:p>
            <a:pPr lvl="1"/>
            <a:r>
              <a:rPr lang="en-US" sz="1800" dirty="0">
                <a:latin typeface="Arial" panose="020B0604020202020204" pitchFamily="34" charset="0"/>
                <a:cs typeface="Arial" panose="020B0604020202020204" pitchFamily="34" charset="0"/>
              </a:rPr>
              <a:t>Capturing local perceptions: </a:t>
            </a:r>
            <a:r>
              <a:rPr lang="en-US" sz="1800" i="1" dirty="0">
                <a:latin typeface="Arial" panose="020B0604020202020204" pitchFamily="34" charset="0"/>
                <a:cs typeface="Arial" panose="020B0604020202020204" pitchFamily="34" charset="0"/>
              </a:rPr>
              <a:t>how do people perceive their environments </a:t>
            </a:r>
            <a:r>
              <a:rPr lang="en-US" sz="1800" dirty="0">
                <a:latin typeface="Arial" panose="020B0604020202020204" pitchFamily="34" charset="0"/>
                <a:cs typeface="Arial" panose="020B0604020202020204" pitchFamily="34" charset="0"/>
              </a:rPr>
              <a:t>(e.g., do they feel safe)</a:t>
            </a:r>
            <a:r>
              <a:rPr lang="en-US" sz="1800" i="1" dirty="0">
                <a:latin typeface="Arial" panose="020B0604020202020204" pitchFamily="34" charset="0"/>
                <a:cs typeface="Arial" panose="020B0604020202020204" pitchFamily="34" charset="0"/>
              </a:rPr>
              <a:t>?</a:t>
            </a:r>
            <a:endParaRPr lang="en-US" sz="1800" dirty="0">
              <a:latin typeface="Arial" panose="020B0604020202020204" pitchFamily="34" charset="0"/>
              <a:cs typeface="Arial" panose="020B0604020202020204" pitchFamily="34" charset="0"/>
            </a:endParaRPr>
          </a:p>
        </p:txBody>
      </p:sp>
      <p:pic>
        <p:nvPicPr>
          <p:cNvPr id="7170" name="Picture 2" descr="Convolutional Neural Networks Concept">
            <a:extLst>
              <a:ext uri="{FF2B5EF4-FFF2-40B4-BE49-F238E27FC236}">
                <a16:creationId xmlns:a16="http://schemas.microsoft.com/office/drawing/2014/main" id="{5DE7C667-A725-A816-CE1B-4845E774ED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132" y="3960685"/>
            <a:ext cx="8195229" cy="2800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1839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A20D772-9444-9452-3B58-6A6D5F715D8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3E0333C-D46D-DD9B-F955-FCFB2F1B0B7A}"/>
              </a:ext>
            </a:extLst>
          </p:cNvPr>
          <p:cNvSpPr txBox="1"/>
          <p:nvPr/>
        </p:nvSpPr>
        <p:spPr>
          <a:xfrm>
            <a:off x="68397" y="72502"/>
            <a:ext cx="3179627" cy="3670823"/>
          </a:xfrm>
          <a:prstGeom prst="rect">
            <a:avLst/>
          </a:prstGeom>
        </p:spPr>
        <p:txBody>
          <a:bodyPr vert="horz" lIns="91440" tIns="45720" rIns="91440" bIns="45720" rtlCol="0" anchor="t">
            <a:noAutofit/>
          </a:bodyPr>
          <a:lstStyle/>
          <a:p>
            <a:pPr lvl="0">
              <a:lnSpc>
                <a:spcPct val="90000"/>
              </a:lnSpc>
              <a:spcBef>
                <a:spcPct val="0"/>
              </a:spcBef>
              <a:spcAft>
                <a:spcPts val="600"/>
              </a:spcAft>
              <a:defRPr/>
            </a:pPr>
            <a:r>
              <a:rPr lang="en-US" sz="3600" dirty="0">
                <a:latin typeface="Arial" panose="020B0604020202020204" pitchFamily="34" charset="0"/>
                <a:cs typeface="Arial" panose="020B0604020202020204" pitchFamily="34" charset="0"/>
              </a:rPr>
              <a:t>Connecting the Built Environment and Perceptions of Place to Neglect Risk</a:t>
            </a:r>
            <a:endParaRPr kumimoji="0" lang="en-US" sz="360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pic>
        <p:nvPicPr>
          <p:cNvPr id="24" name="Picture 23">
            <a:extLst>
              <a:ext uri="{FF2B5EF4-FFF2-40B4-BE49-F238E27FC236}">
                <a16:creationId xmlns:a16="http://schemas.microsoft.com/office/drawing/2014/main" id="{63EBD707-6697-7C8B-D957-AC51382EF0A2}"/>
              </a:ext>
            </a:extLst>
          </p:cNvPr>
          <p:cNvPicPr>
            <a:picLocks noChangeAspect="1"/>
          </p:cNvPicPr>
          <p:nvPr/>
        </p:nvPicPr>
        <p:blipFill>
          <a:blip r:embed="rId3"/>
          <a:stretch>
            <a:fillRect/>
          </a:stretch>
        </p:blipFill>
        <p:spPr>
          <a:xfrm>
            <a:off x="3333750" y="228154"/>
            <a:ext cx="8661004" cy="6629845"/>
          </a:xfrm>
          <a:prstGeom prst="rect">
            <a:avLst/>
          </a:prstGeom>
        </p:spPr>
      </p:pic>
      <p:sp>
        <p:nvSpPr>
          <p:cNvPr id="25" name="Rectangle 24">
            <a:extLst>
              <a:ext uri="{FF2B5EF4-FFF2-40B4-BE49-F238E27FC236}">
                <a16:creationId xmlns:a16="http://schemas.microsoft.com/office/drawing/2014/main" id="{E7B366B4-52D9-AC97-45A7-356BA0D66B93}"/>
              </a:ext>
            </a:extLst>
          </p:cNvPr>
          <p:cNvSpPr/>
          <p:nvPr/>
        </p:nvSpPr>
        <p:spPr>
          <a:xfrm>
            <a:off x="3248024" y="228154"/>
            <a:ext cx="8746729" cy="3515171"/>
          </a:xfrm>
          <a:prstGeom prst="rect">
            <a:avLst/>
          </a:prstGeom>
          <a:noFill/>
          <a:scene3d>
            <a:camera prst="orthographicFront"/>
            <a:lightRig rig="threePt" dir="t"/>
          </a:scene3d>
          <a:sp3d>
            <a:bevelT w="44450" h="1270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AEE4F67-7F18-AE9C-F837-7297ED80C0AC}"/>
              </a:ext>
            </a:extLst>
          </p:cNvPr>
          <p:cNvSpPr/>
          <p:nvPr/>
        </p:nvSpPr>
        <p:spPr>
          <a:xfrm>
            <a:off x="3248024" y="3815827"/>
            <a:ext cx="6645671" cy="2969671"/>
          </a:xfrm>
          <a:prstGeom prst="rect">
            <a:avLst/>
          </a:prstGeom>
          <a:noFill/>
          <a:scene3d>
            <a:camera prst="orthographicFront"/>
            <a:lightRig rig="threePt" dir="t"/>
          </a:scene3d>
          <a:sp3d>
            <a:bevelT w="44450" h="1270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07842CF-3919-7D18-D0B8-E8F96562C0A3}"/>
              </a:ext>
            </a:extLst>
          </p:cNvPr>
          <p:cNvSpPr/>
          <p:nvPr/>
        </p:nvSpPr>
        <p:spPr>
          <a:xfrm>
            <a:off x="9893695" y="3815826"/>
            <a:ext cx="2101059" cy="2969671"/>
          </a:xfrm>
          <a:prstGeom prst="rect">
            <a:avLst/>
          </a:prstGeom>
          <a:noFill/>
          <a:scene3d>
            <a:camera prst="orthographicFront"/>
            <a:lightRig rig="threePt" dir="t"/>
          </a:scene3d>
          <a:sp3d>
            <a:bevelT w="44450" h="1270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984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1" nodeType="clickEffect">
                                  <p:stCondLst>
                                    <p:cond delay="0"/>
                                  </p:stCondLst>
                                  <p:childTnLst>
                                    <p:anim calcmode="lin" valueType="num">
                                      <p:cBhvr additive="base">
                                        <p:cTn id="12" dur="500"/>
                                        <p:tgtEl>
                                          <p:spTgt spid="25"/>
                                        </p:tgtEl>
                                        <p:attrNameLst>
                                          <p:attrName>ppt_x</p:attrName>
                                        </p:attrNameLst>
                                      </p:cBhvr>
                                      <p:tavLst>
                                        <p:tav tm="0">
                                          <p:val>
                                            <p:strVal val="ppt_x"/>
                                          </p:val>
                                        </p:tav>
                                        <p:tav tm="100000">
                                          <p:val>
                                            <p:strVal val="ppt_x"/>
                                          </p:val>
                                        </p:tav>
                                      </p:tavLst>
                                    </p:anim>
                                    <p:anim calcmode="lin" valueType="num">
                                      <p:cBhvr additive="base">
                                        <p:cTn id="13" dur="500"/>
                                        <p:tgtEl>
                                          <p:spTgt spid="25"/>
                                        </p:tgtEl>
                                        <p:attrNameLst>
                                          <p:attrName>ppt_y</p:attrName>
                                        </p:attrNameLst>
                                      </p:cBhvr>
                                      <p:tavLst>
                                        <p:tav tm="0">
                                          <p:val>
                                            <p:strVal val="ppt_y"/>
                                          </p:val>
                                        </p:tav>
                                        <p:tav tm="100000">
                                          <p:val>
                                            <p:strVal val="1+ppt_h/2"/>
                                          </p:val>
                                        </p:tav>
                                      </p:tavLst>
                                    </p:anim>
                                    <p:set>
                                      <p:cBhvr>
                                        <p:cTn id="14" dur="1" fill="hold">
                                          <p:stCondLst>
                                            <p:cond delay="499"/>
                                          </p:stCondLst>
                                        </p:cTn>
                                        <p:tgtEl>
                                          <p:spTgt spid="2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ppt_x"/>
                                          </p:val>
                                        </p:tav>
                                        <p:tav tm="100000">
                                          <p:val>
                                            <p:strVal val="#ppt_x"/>
                                          </p:val>
                                        </p:tav>
                                      </p:tavLst>
                                    </p:anim>
                                    <p:anim calcmode="lin" valueType="num">
                                      <p:cBhvr additive="base">
                                        <p:cTn id="2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grpId="1" nodeType="clickEffect">
                                  <p:stCondLst>
                                    <p:cond delay="0"/>
                                  </p:stCondLst>
                                  <p:childTnLst>
                                    <p:anim calcmode="lin" valueType="num">
                                      <p:cBhvr additive="base">
                                        <p:cTn id="24" dur="500"/>
                                        <p:tgtEl>
                                          <p:spTgt spid="26"/>
                                        </p:tgtEl>
                                        <p:attrNameLst>
                                          <p:attrName>ppt_x</p:attrName>
                                        </p:attrNameLst>
                                      </p:cBhvr>
                                      <p:tavLst>
                                        <p:tav tm="0">
                                          <p:val>
                                            <p:strVal val="ppt_x"/>
                                          </p:val>
                                        </p:tav>
                                        <p:tav tm="100000">
                                          <p:val>
                                            <p:strVal val="ppt_x"/>
                                          </p:val>
                                        </p:tav>
                                      </p:tavLst>
                                    </p:anim>
                                    <p:anim calcmode="lin" valueType="num">
                                      <p:cBhvr additive="base">
                                        <p:cTn id="25" dur="500"/>
                                        <p:tgtEl>
                                          <p:spTgt spid="26"/>
                                        </p:tgtEl>
                                        <p:attrNameLst>
                                          <p:attrName>ppt_y</p:attrName>
                                        </p:attrNameLst>
                                      </p:cBhvr>
                                      <p:tavLst>
                                        <p:tav tm="0">
                                          <p:val>
                                            <p:strVal val="ppt_y"/>
                                          </p:val>
                                        </p:tav>
                                        <p:tav tm="100000">
                                          <p:val>
                                            <p:strVal val="1+ppt_h/2"/>
                                          </p:val>
                                        </p:tav>
                                      </p:tavLst>
                                    </p:anim>
                                    <p:set>
                                      <p:cBhvr>
                                        <p:cTn id="26" dur="1" fill="hold">
                                          <p:stCondLst>
                                            <p:cond delay="499"/>
                                          </p:stCondLst>
                                        </p:cTn>
                                        <p:tgtEl>
                                          <p:spTgt spid="2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animBg="1"/>
      <p:bldP spid="26" grpId="1" animBg="1"/>
      <p:bldP spid="2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DF636-50E0-F3B0-217D-331DD3317618}"/>
              </a:ext>
            </a:extLst>
          </p:cNvPr>
          <p:cNvSpPr>
            <a:spLocks noGrp="1"/>
          </p:cNvSpPr>
          <p:nvPr>
            <p:ph type="title"/>
          </p:nvPr>
        </p:nvSpPr>
        <p:spPr>
          <a:xfrm>
            <a:off x="81079" y="64121"/>
            <a:ext cx="11815646" cy="636824"/>
          </a:xfrm>
        </p:spPr>
        <p:txBody>
          <a:bodyPr>
            <a:normAutofit/>
          </a:bodyPr>
          <a:lstStyle/>
          <a:p>
            <a:r>
              <a:rPr lang="en-US" sz="3600" dirty="0">
                <a:latin typeface="Arial" panose="020B0604020202020204" pitchFamily="34" charset="0"/>
                <a:cs typeface="Arial" panose="020B0604020202020204" pitchFamily="34" charset="0"/>
              </a:rPr>
              <a:t>AI-Driven Semantic Segmentation</a:t>
            </a:r>
          </a:p>
        </p:txBody>
      </p:sp>
      <p:pic>
        <p:nvPicPr>
          <p:cNvPr id="7" name="Picture 6">
            <a:extLst>
              <a:ext uri="{FF2B5EF4-FFF2-40B4-BE49-F238E27FC236}">
                <a16:creationId xmlns:a16="http://schemas.microsoft.com/office/drawing/2014/main" id="{ADEB854C-4496-B983-C796-319F0EC87D38}"/>
              </a:ext>
            </a:extLst>
          </p:cNvPr>
          <p:cNvPicPr>
            <a:picLocks noChangeAspect="1"/>
          </p:cNvPicPr>
          <p:nvPr/>
        </p:nvPicPr>
        <p:blipFill>
          <a:blip r:embed="rId3"/>
          <a:stretch>
            <a:fillRect/>
          </a:stretch>
        </p:blipFill>
        <p:spPr>
          <a:xfrm>
            <a:off x="386400" y="652308"/>
            <a:ext cx="3407384" cy="1927643"/>
          </a:xfrm>
          <a:prstGeom prst="rect">
            <a:avLst/>
          </a:prstGeom>
        </p:spPr>
      </p:pic>
      <p:pic>
        <p:nvPicPr>
          <p:cNvPr id="10" name="Picture 9" descr="A house with a pink paint on the ground&#10;&#10;AI-generated content may be incorrect.">
            <a:extLst>
              <a:ext uri="{FF2B5EF4-FFF2-40B4-BE49-F238E27FC236}">
                <a16:creationId xmlns:a16="http://schemas.microsoft.com/office/drawing/2014/main" id="{96263938-D50D-F3B0-ED9B-4FFBB261BE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400" y="2699335"/>
            <a:ext cx="3407384" cy="1916654"/>
          </a:xfrm>
          <a:prstGeom prst="rect">
            <a:avLst/>
          </a:prstGeom>
        </p:spPr>
      </p:pic>
      <p:pic>
        <p:nvPicPr>
          <p:cNvPr id="12" name="Picture 11" descr="A colorful background with different colors&#10;&#10;AI-generated content may be incorrect.">
            <a:extLst>
              <a:ext uri="{FF2B5EF4-FFF2-40B4-BE49-F238E27FC236}">
                <a16:creationId xmlns:a16="http://schemas.microsoft.com/office/drawing/2014/main" id="{CA14067C-191F-31B6-0937-6F782A0E4E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399" y="4711450"/>
            <a:ext cx="3407385" cy="1916654"/>
          </a:xfrm>
          <a:prstGeom prst="rect">
            <a:avLst/>
          </a:prstGeom>
        </p:spPr>
      </p:pic>
      <p:sp>
        <p:nvSpPr>
          <p:cNvPr id="16" name="TextBox 15">
            <a:extLst>
              <a:ext uri="{FF2B5EF4-FFF2-40B4-BE49-F238E27FC236}">
                <a16:creationId xmlns:a16="http://schemas.microsoft.com/office/drawing/2014/main" id="{B2780376-7923-95F5-76F7-1CFC3968828A}"/>
              </a:ext>
            </a:extLst>
          </p:cNvPr>
          <p:cNvSpPr txBox="1"/>
          <p:nvPr/>
        </p:nvSpPr>
        <p:spPr>
          <a:xfrm>
            <a:off x="3895929" y="769743"/>
            <a:ext cx="7909671" cy="1692771"/>
          </a:xfrm>
          <a:prstGeom prst="rect">
            <a:avLst/>
          </a:prstGeom>
          <a:noFill/>
        </p:spPr>
        <p:txBody>
          <a:bodyPr wrap="square">
            <a:spAutoFit/>
          </a:bodyPr>
          <a:lstStyle/>
          <a:p>
            <a:r>
              <a:rPr lang="en-US" b="1" dirty="0">
                <a:latin typeface="Arial" panose="020B0604020202020204" pitchFamily="34" charset="0"/>
                <a:cs typeface="Arial" panose="020B0604020202020204" pitchFamily="34" charset="0"/>
              </a:rPr>
              <a:t>Original Image</a:t>
            </a:r>
          </a:p>
          <a:p>
            <a:r>
              <a:rPr lang="en-US" sz="1600" dirty="0">
                <a:latin typeface="Arial" panose="020B0604020202020204" pitchFamily="34" charset="0"/>
                <a:cs typeface="Arial" panose="020B0604020202020204" pitchFamily="34" charset="0"/>
              </a:rPr>
              <a:t>Street-level image showing: </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Homes </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Vegetation </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Vehicles </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Sidewalks</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Roads</a:t>
            </a:r>
            <a:endParaRPr lang="en-US" sz="12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EAB3F11F-19CC-F639-0F5E-5E8D76842D8E}"/>
              </a:ext>
            </a:extLst>
          </p:cNvPr>
          <p:cNvSpPr txBox="1"/>
          <p:nvPr/>
        </p:nvSpPr>
        <p:spPr>
          <a:xfrm>
            <a:off x="3895926" y="2811276"/>
            <a:ext cx="6157608" cy="1692771"/>
          </a:xfrm>
          <a:prstGeom prst="rect">
            <a:avLst/>
          </a:prstGeom>
          <a:noFill/>
        </p:spPr>
        <p:txBody>
          <a:bodyPr wrap="square">
            <a:spAutoFit/>
          </a:bodyPr>
          <a:lstStyle/>
          <a:p>
            <a:r>
              <a:rPr lang="en-US" b="1" dirty="0">
                <a:latin typeface="Arial" panose="020B0604020202020204" pitchFamily="34" charset="0"/>
                <a:cs typeface="Arial" panose="020B0604020202020204" pitchFamily="34" charset="0"/>
              </a:rPr>
              <a:t>Segmentation Overlay</a:t>
            </a:r>
            <a:br>
              <a:rPr lang="en-US"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AI highlights each feature:</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Light Brown/Grey: Building façades</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Green: Vegetation</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Blue: Vehicles</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Pink/Purple: Sidewalks</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Dark Blue: Roads</a:t>
            </a:r>
          </a:p>
        </p:txBody>
      </p:sp>
      <p:sp>
        <p:nvSpPr>
          <p:cNvPr id="20" name="TextBox 19">
            <a:extLst>
              <a:ext uri="{FF2B5EF4-FFF2-40B4-BE49-F238E27FC236}">
                <a16:creationId xmlns:a16="http://schemas.microsoft.com/office/drawing/2014/main" id="{F373697A-723A-6B4D-98D2-119A12862011}"/>
              </a:ext>
            </a:extLst>
          </p:cNvPr>
          <p:cNvSpPr txBox="1"/>
          <p:nvPr/>
        </p:nvSpPr>
        <p:spPr>
          <a:xfrm>
            <a:off x="3895926" y="4823391"/>
            <a:ext cx="7426829" cy="1692771"/>
          </a:xfrm>
          <a:prstGeom prst="rect">
            <a:avLst/>
          </a:prstGeom>
          <a:noFill/>
        </p:spPr>
        <p:txBody>
          <a:bodyPr wrap="square">
            <a:spAutoFit/>
          </a:bodyPr>
          <a:lstStyle/>
          <a:p>
            <a:r>
              <a:rPr lang="en-US" b="1" dirty="0">
                <a:latin typeface="Arial" panose="020B0604020202020204" pitchFamily="34" charset="0"/>
                <a:cs typeface="Arial" panose="020B0604020202020204" pitchFamily="34" charset="0"/>
              </a:rPr>
              <a:t>Segmentation Mask</a:t>
            </a:r>
          </a:p>
          <a:p>
            <a:r>
              <a:rPr lang="en-US" sz="1600" dirty="0">
                <a:latin typeface="Arial" panose="020B0604020202020204" pitchFamily="34" charset="0"/>
                <a:cs typeface="Arial" panose="020B0604020202020204" pitchFamily="34" charset="0"/>
              </a:rPr>
              <a:t>AI segmentation detects the most common categories in each image: </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59.1% vegetation</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9.64% fences</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7.76% buildings</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4.94% roads</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4.31% sidewalks</a:t>
            </a:r>
          </a:p>
        </p:txBody>
      </p:sp>
    </p:spTree>
    <p:extLst>
      <p:ext uri="{BB962C8B-B14F-4D97-AF65-F5344CB8AC3E}">
        <p14:creationId xmlns:p14="http://schemas.microsoft.com/office/powerpoint/2010/main" val="217841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D06E1-467B-DCA5-2BF6-512264F51E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A3F87D-EBA7-336E-76A4-CEE491388D27}"/>
              </a:ext>
            </a:extLst>
          </p:cNvPr>
          <p:cNvSpPr>
            <a:spLocks noGrp="1"/>
          </p:cNvSpPr>
          <p:nvPr>
            <p:ph type="title"/>
          </p:nvPr>
        </p:nvSpPr>
        <p:spPr>
          <a:xfrm>
            <a:off x="89170" y="92752"/>
            <a:ext cx="10515600" cy="588286"/>
          </a:xfrm>
        </p:spPr>
        <p:txBody>
          <a:bodyPr>
            <a:normAutofit/>
          </a:bodyPr>
          <a:lstStyle/>
          <a:p>
            <a:r>
              <a:rPr lang="en-US" sz="3600" dirty="0">
                <a:latin typeface="Arial" panose="020B0604020202020204" pitchFamily="34" charset="0"/>
                <a:cs typeface="Arial" panose="020B0604020202020204" pitchFamily="34" charset="0"/>
              </a:rPr>
              <a:t>Add Perception Scores</a:t>
            </a:r>
          </a:p>
        </p:txBody>
      </p:sp>
      <p:sp>
        <p:nvSpPr>
          <p:cNvPr id="3" name="Content Placeholder 2">
            <a:extLst>
              <a:ext uri="{FF2B5EF4-FFF2-40B4-BE49-F238E27FC236}">
                <a16:creationId xmlns:a16="http://schemas.microsoft.com/office/drawing/2014/main" id="{34C4DDCB-CE1F-EBF2-7536-A928F4B82558}"/>
              </a:ext>
            </a:extLst>
          </p:cNvPr>
          <p:cNvSpPr>
            <a:spLocks noGrp="1"/>
          </p:cNvSpPr>
          <p:nvPr>
            <p:ph idx="1"/>
          </p:nvPr>
        </p:nvSpPr>
        <p:spPr>
          <a:xfrm>
            <a:off x="89170" y="632502"/>
            <a:ext cx="10515600" cy="4351338"/>
          </a:xfrm>
        </p:spPr>
        <p:txBody>
          <a:bodyPr/>
          <a:lstStyle/>
          <a:p>
            <a:r>
              <a:rPr lang="en-US" sz="2000" dirty="0">
                <a:latin typeface="Arial" panose="020B0604020202020204" pitchFamily="34" charset="0"/>
                <a:cs typeface="Arial" panose="020B0604020202020204" pitchFamily="34" charset="0"/>
              </a:rPr>
              <a:t>Classified images using deep learning models trained to recognize subjective neighborhood impressions</a:t>
            </a:r>
          </a:p>
        </p:txBody>
      </p:sp>
      <p:pic>
        <p:nvPicPr>
          <p:cNvPr id="7" name="Picture 6">
            <a:extLst>
              <a:ext uri="{FF2B5EF4-FFF2-40B4-BE49-F238E27FC236}">
                <a16:creationId xmlns:a16="http://schemas.microsoft.com/office/drawing/2014/main" id="{5C72693F-D951-D6B5-EBF4-8BA3024CDA57}"/>
              </a:ext>
            </a:extLst>
          </p:cNvPr>
          <p:cNvPicPr>
            <a:picLocks noChangeAspect="1"/>
          </p:cNvPicPr>
          <p:nvPr/>
        </p:nvPicPr>
        <p:blipFill>
          <a:blip r:embed="rId3"/>
          <a:stretch>
            <a:fillRect/>
          </a:stretch>
        </p:blipFill>
        <p:spPr>
          <a:xfrm>
            <a:off x="452490" y="1262152"/>
            <a:ext cx="10152280" cy="5002454"/>
          </a:xfrm>
          <a:prstGeom prst="rect">
            <a:avLst/>
          </a:prstGeom>
        </p:spPr>
      </p:pic>
      <p:sp>
        <p:nvSpPr>
          <p:cNvPr id="4" name="TextBox 3">
            <a:extLst>
              <a:ext uri="{FF2B5EF4-FFF2-40B4-BE49-F238E27FC236}">
                <a16:creationId xmlns:a16="http://schemas.microsoft.com/office/drawing/2014/main" id="{DBE63ED4-07E7-C43E-6C07-2204C9F0B178}"/>
              </a:ext>
            </a:extLst>
          </p:cNvPr>
          <p:cNvSpPr txBox="1"/>
          <p:nvPr/>
        </p:nvSpPr>
        <p:spPr>
          <a:xfrm>
            <a:off x="960490" y="6183644"/>
            <a:ext cx="377026" cy="523220"/>
          </a:xfrm>
          <a:prstGeom prst="rect">
            <a:avLst/>
          </a:prstGeom>
          <a:noFill/>
        </p:spPr>
        <p:txBody>
          <a:bodyPr wrap="none" rtlCol="0">
            <a:spAutoFit/>
          </a:bodyPr>
          <a:lstStyle/>
          <a:p>
            <a:r>
              <a:rPr lang="en-US" sz="2800" b="1" dirty="0"/>
              <a:t>0</a:t>
            </a:r>
          </a:p>
        </p:txBody>
      </p:sp>
      <p:sp>
        <p:nvSpPr>
          <p:cNvPr id="5" name="TextBox 4">
            <a:extLst>
              <a:ext uri="{FF2B5EF4-FFF2-40B4-BE49-F238E27FC236}">
                <a16:creationId xmlns:a16="http://schemas.microsoft.com/office/drawing/2014/main" id="{C1E0EE60-52D2-5D89-3F11-DCAED16E38EB}"/>
              </a:ext>
            </a:extLst>
          </p:cNvPr>
          <p:cNvSpPr txBox="1"/>
          <p:nvPr/>
        </p:nvSpPr>
        <p:spPr>
          <a:xfrm>
            <a:off x="9701390" y="6242028"/>
            <a:ext cx="569387" cy="523220"/>
          </a:xfrm>
          <a:prstGeom prst="rect">
            <a:avLst/>
          </a:prstGeom>
          <a:noFill/>
        </p:spPr>
        <p:txBody>
          <a:bodyPr wrap="none" rtlCol="0">
            <a:spAutoFit/>
          </a:bodyPr>
          <a:lstStyle/>
          <a:p>
            <a:r>
              <a:rPr lang="en-US" sz="2800" b="1" dirty="0"/>
              <a:t>10</a:t>
            </a:r>
            <a:endParaRPr lang="en-US" b="1" dirty="0"/>
          </a:p>
        </p:txBody>
      </p:sp>
    </p:spTree>
    <p:extLst>
      <p:ext uri="{BB962C8B-B14F-4D97-AF65-F5344CB8AC3E}">
        <p14:creationId xmlns:p14="http://schemas.microsoft.com/office/powerpoint/2010/main" val="4045474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A6826B6-4C0D-F14C-D386-6C186C9CC5BE}"/>
              </a:ext>
            </a:extLst>
          </p:cNvPr>
          <p:cNvPicPr>
            <a:picLocks noChangeAspect="1"/>
          </p:cNvPicPr>
          <p:nvPr/>
        </p:nvPicPr>
        <p:blipFill>
          <a:blip r:embed="rId3"/>
          <a:stretch>
            <a:fillRect/>
          </a:stretch>
        </p:blipFill>
        <p:spPr>
          <a:xfrm>
            <a:off x="259645" y="1066799"/>
            <a:ext cx="10869542" cy="4505954"/>
          </a:xfrm>
          <a:prstGeom prst="rect">
            <a:avLst/>
          </a:prstGeom>
        </p:spPr>
      </p:pic>
      <p:sp>
        <p:nvSpPr>
          <p:cNvPr id="27" name="Oval 26">
            <a:extLst>
              <a:ext uri="{FF2B5EF4-FFF2-40B4-BE49-F238E27FC236}">
                <a16:creationId xmlns:a16="http://schemas.microsoft.com/office/drawing/2014/main" id="{67EFA28C-6FEB-6AD8-0632-DE18021F3A5E}"/>
              </a:ext>
            </a:extLst>
          </p:cNvPr>
          <p:cNvSpPr/>
          <p:nvPr/>
        </p:nvSpPr>
        <p:spPr>
          <a:xfrm>
            <a:off x="4902218" y="1635756"/>
            <a:ext cx="1082040" cy="412242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8" name="Oval 27">
            <a:extLst>
              <a:ext uri="{FF2B5EF4-FFF2-40B4-BE49-F238E27FC236}">
                <a16:creationId xmlns:a16="http://schemas.microsoft.com/office/drawing/2014/main" id="{5536530F-B24A-3D8F-9719-2BE191130208}"/>
              </a:ext>
            </a:extLst>
          </p:cNvPr>
          <p:cNvSpPr/>
          <p:nvPr/>
        </p:nvSpPr>
        <p:spPr>
          <a:xfrm>
            <a:off x="10371279" y="1635756"/>
            <a:ext cx="1082040" cy="412242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6EAD44FB-5526-4C08-7F86-EF9DBE56A8BD}"/>
              </a:ext>
            </a:extLst>
          </p:cNvPr>
          <p:cNvSpPr txBox="1">
            <a:spLocks/>
          </p:cNvSpPr>
          <p:nvPr/>
        </p:nvSpPr>
        <p:spPr>
          <a:xfrm>
            <a:off x="63196" y="33732"/>
            <a:ext cx="11869159" cy="1033067"/>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Arial" panose="020B0604020202020204" pitchFamily="34" charset="0"/>
                <a:cs typeface="Arial" panose="020B0604020202020204" pitchFamily="34" charset="0"/>
              </a:rPr>
              <a:t>The Spatial Distribution of the Built and Perceived Environment</a:t>
            </a:r>
          </a:p>
        </p:txBody>
      </p:sp>
      <p:sp>
        <p:nvSpPr>
          <p:cNvPr id="3" name="TextBox 2">
            <a:extLst>
              <a:ext uri="{FF2B5EF4-FFF2-40B4-BE49-F238E27FC236}">
                <a16:creationId xmlns:a16="http://schemas.microsoft.com/office/drawing/2014/main" id="{8D27C27A-27A8-BECC-8BF3-6541265521D5}"/>
              </a:ext>
            </a:extLst>
          </p:cNvPr>
          <p:cNvSpPr txBox="1"/>
          <p:nvPr/>
        </p:nvSpPr>
        <p:spPr>
          <a:xfrm>
            <a:off x="2012846" y="5657724"/>
            <a:ext cx="3018776" cy="646331"/>
          </a:xfrm>
          <a:prstGeom prst="rect">
            <a:avLst/>
          </a:prstGeom>
          <a:noFill/>
        </p:spPr>
        <p:txBody>
          <a:bodyPr wrap="none" rtlCol="0">
            <a:spAutoFit/>
          </a:bodyPr>
          <a:lstStyle/>
          <a:p>
            <a:pPr algn="ctr"/>
            <a:r>
              <a:rPr lang="en-US" dirty="0">
                <a:latin typeface="Arial" panose="020B0604020202020204" pitchFamily="34" charset="0"/>
                <a:cs typeface="Arial" panose="020B0604020202020204" pitchFamily="34" charset="0"/>
              </a:rPr>
              <a:t>Neighborhood Vegetation </a:t>
            </a:r>
          </a:p>
          <a:p>
            <a:pPr algn="ctr"/>
            <a:r>
              <a:rPr lang="en-US" dirty="0">
                <a:latin typeface="Arial" panose="020B0604020202020204" pitchFamily="34" charset="0"/>
                <a:cs typeface="Arial" panose="020B0604020202020204" pitchFamily="34" charset="0"/>
              </a:rPr>
              <a:t>(Objective Score Summary)</a:t>
            </a:r>
          </a:p>
        </p:txBody>
      </p:sp>
      <p:sp>
        <p:nvSpPr>
          <p:cNvPr id="4" name="TextBox 3">
            <a:extLst>
              <a:ext uri="{FF2B5EF4-FFF2-40B4-BE49-F238E27FC236}">
                <a16:creationId xmlns:a16="http://schemas.microsoft.com/office/drawing/2014/main" id="{C32E4672-0AC6-3330-770D-03670A11404D}"/>
              </a:ext>
            </a:extLst>
          </p:cNvPr>
          <p:cNvSpPr txBox="1"/>
          <p:nvPr/>
        </p:nvSpPr>
        <p:spPr>
          <a:xfrm>
            <a:off x="7750978" y="5657723"/>
            <a:ext cx="3159840" cy="646331"/>
          </a:xfrm>
          <a:prstGeom prst="rect">
            <a:avLst/>
          </a:prstGeom>
          <a:noFill/>
        </p:spPr>
        <p:txBody>
          <a:bodyPr wrap="none" rtlCol="0">
            <a:spAutoFit/>
          </a:bodyPr>
          <a:lstStyle/>
          <a:p>
            <a:pPr algn="ctr"/>
            <a:r>
              <a:rPr lang="en-US" dirty="0">
                <a:latin typeface="Arial" panose="020B0604020202020204" pitchFamily="34" charset="0"/>
                <a:cs typeface="Arial" panose="020B0604020202020204" pitchFamily="34" charset="0"/>
              </a:rPr>
              <a:t>Neighborhood Safety</a:t>
            </a:r>
          </a:p>
          <a:p>
            <a:pPr algn="ctr"/>
            <a:r>
              <a:rPr lang="en-US" dirty="0">
                <a:latin typeface="Arial" panose="020B0604020202020204" pitchFamily="34" charset="0"/>
                <a:cs typeface="Arial" panose="020B0604020202020204" pitchFamily="34" charset="0"/>
              </a:rPr>
              <a:t>(Perception Score Summary)</a:t>
            </a:r>
          </a:p>
        </p:txBody>
      </p:sp>
    </p:spTree>
    <p:extLst>
      <p:ext uri="{BB962C8B-B14F-4D97-AF65-F5344CB8AC3E}">
        <p14:creationId xmlns:p14="http://schemas.microsoft.com/office/powerpoint/2010/main" val="227085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E07ABDF5-5829-86A6-69DD-9E8539CB74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93" y="1232120"/>
            <a:ext cx="5321839" cy="289833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FFF85AF0-9C32-F0D8-ECA6-D21BDED047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5832" y="1232120"/>
            <a:ext cx="5481334" cy="29851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5507CB9-265C-1B4E-6554-092CBA622F4C}"/>
              </a:ext>
            </a:extLst>
          </p:cNvPr>
          <p:cNvSpPr txBox="1"/>
          <p:nvPr/>
        </p:nvSpPr>
        <p:spPr>
          <a:xfrm>
            <a:off x="157465" y="4130456"/>
            <a:ext cx="5714189" cy="1231106"/>
          </a:xfrm>
          <a:prstGeom prst="rect">
            <a:avLst/>
          </a:prstGeom>
          <a:noFill/>
        </p:spPr>
        <p:txBody>
          <a:bodyPr wrap="square">
            <a:spAutoFit/>
          </a:bodyPr>
          <a:lstStyle/>
          <a:p>
            <a:r>
              <a:rPr lang="en-US" sz="1600" b="1" dirty="0">
                <a:latin typeface="Arial" panose="020B0604020202020204" pitchFamily="34" charset="0"/>
                <a:cs typeface="Arial" panose="020B0604020202020204" pitchFamily="34" charset="0"/>
              </a:rPr>
              <a:t>Figure 1.</a:t>
            </a:r>
            <a:r>
              <a:rPr lang="en-US" sz="1600" dirty="0">
                <a:latin typeface="Arial" panose="020B0604020202020204" pitchFamily="34" charset="0"/>
                <a:cs typeface="Arial" panose="020B0604020202020204" pitchFamily="34" charset="0"/>
              </a:rPr>
              <a:t> </a:t>
            </a:r>
            <a:r>
              <a:rPr lang="en-US" sz="1600" i="1" dirty="0">
                <a:latin typeface="Arial" panose="020B0604020202020204" pitchFamily="34" charset="0"/>
                <a:cs typeface="Arial" panose="020B0604020202020204" pitchFamily="34" charset="0"/>
              </a:rPr>
              <a:t>Correlation between Area Level Deprivation and Green Space Index. </a:t>
            </a:r>
            <a:r>
              <a:rPr lang="en-US" sz="1400" dirty="0">
                <a:latin typeface="Arial" panose="020B0604020202020204" pitchFamily="34" charset="0"/>
                <a:cs typeface="Arial" panose="020B0604020202020204" pitchFamily="34" charset="0"/>
              </a:rPr>
              <a:t>This scatterplot shows a negative association between the Area Deprivation Index (ADI; higher values indicate more social deprivation) and the Green Space Index derived from AI-based semantic segmentation. </a:t>
            </a:r>
            <a:endParaRPr lang="en-US" sz="16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AAE7279-4040-DD40-0521-CD3D465D5B66}"/>
              </a:ext>
            </a:extLst>
          </p:cNvPr>
          <p:cNvSpPr txBox="1"/>
          <p:nvPr/>
        </p:nvSpPr>
        <p:spPr>
          <a:xfrm>
            <a:off x="6063568" y="4130456"/>
            <a:ext cx="5714189" cy="1015663"/>
          </a:xfrm>
          <a:prstGeom prst="rect">
            <a:avLst/>
          </a:prstGeom>
          <a:noFill/>
        </p:spPr>
        <p:txBody>
          <a:bodyPr wrap="square">
            <a:spAutoFit/>
          </a:bodyPr>
          <a:lstStyle/>
          <a:p>
            <a:r>
              <a:rPr lang="en-US" sz="1600" b="1" dirty="0">
                <a:latin typeface="Arial" panose="020B0604020202020204" pitchFamily="34" charset="0"/>
                <a:cs typeface="Arial" panose="020B0604020202020204" pitchFamily="34" charset="0"/>
              </a:rPr>
              <a:t>Figure 2.</a:t>
            </a:r>
            <a:r>
              <a:rPr lang="en-US" sz="1600" dirty="0">
                <a:latin typeface="Arial" panose="020B0604020202020204" pitchFamily="34" charset="0"/>
                <a:cs typeface="Arial" panose="020B0604020202020204" pitchFamily="34" charset="0"/>
              </a:rPr>
              <a:t> </a:t>
            </a:r>
            <a:r>
              <a:rPr lang="en-US" sz="1600" i="1" dirty="0">
                <a:latin typeface="Arial" panose="020B0604020202020204" pitchFamily="34" charset="0"/>
                <a:cs typeface="Arial" panose="020B0604020202020204" pitchFamily="34" charset="0"/>
              </a:rPr>
              <a:t>Correlation between Area Level Deprivation and Safety Perception Score. </a:t>
            </a:r>
            <a:r>
              <a:rPr lang="en-US" sz="1400" dirty="0">
                <a:latin typeface="Arial" panose="020B0604020202020204" pitchFamily="34" charset="0"/>
                <a:cs typeface="Arial" panose="020B0604020202020204" pitchFamily="34" charset="0"/>
              </a:rPr>
              <a:t>This scatterplot depicts the relationship between the ADI and perceived safety scores derived from AI-based perception models.</a:t>
            </a:r>
            <a:endParaRPr lang="en-US" sz="1600"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5FACA279-CFB8-696E-5B62-3155DA44BE9A}"/>
              </a:ext>
            </a:extLst>
          </p:cNvPr>
          <p:cNvSpPr txBox="1">
            <a:spLocks/>
          </p:cNvSpPr>
          <p:nvPr/>
        </p:nvSpPr>
        <p:spPr>
          <a:xfrm>
            <a:off x="3375" y="33733"/>
            <a:ext cx="11869159" cy="61736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Arial" panose="020B0604020202020204" pitchFamily="34" charset="0"/>
                <a:cs typeface="Arial" panose="020B0604020202020204" pitchFamily="34" charset="0"/>
              </a:rPr>
              <a:t>Higher Social Deprivation = Lower Green Space and Safety Perceptions</a:t>
            </a:r>
          </a:p>
        </p:txBody>
      </p:sp>
      <p:sp>
        <p:nvSpPr>
          <p:cNvPr id="4" name="TextBox 3">
            <a:extLst>
              <a:ext uri="{FF2B5EF4-FFF2-40B4-BE49-F238E27FC236}">
                <a16:creationId xmlns:a16="http://schemas.microsoft.com/office/drawing/2014/main" id="{35FEADE3-EF9B-2E82-8731-BB6916186078}"/>
              </a:ext>
            </a:extLst>
          </p:cNvPr>
          <p:cNvSpPr txBox="1"/>
          <p:nvPr/>
        </p:nvSpPr>
        <p:spPr>
          <a:xfrm>
            <a:off x="157465" y="5867426"/>
            <a:ext cx="11620292" cy="707886"/>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Neighborhoods facing greater social disadvantage tend to have both fewer environmental assets and lower safety perceptions — two factors that can compound neglect risk</a:t>
            </a:r>
          </a:p>
        </p:txBody>
      </p:sp>
    </p:spTree>
    <p:extLst>
      <p:ext uri="{BB962C8B-B14F-4D97-AF65-F5344CB8AC3E}">
        <p14:creationId xmlns:p14="http://schemas.microsoft.com/office/powerpoint/2010/main" val="1410683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42D1F01-4F3C-854F-80D0-10434D780230}"/>
              </a:ext>
            </a:extLst>
          </p:cNvPr>
          <p:cNvSpPr txBox="1"/>
          <p:nvPr/>
        </p:nvSpPr>
        <p:spPr>
          <a:xfrm>
            <a:off x="0" y="-1"/>
            <a:ext cx="11210925" cy="1151467"/>
          </a:xfrm>
          <a:prstGeom prst="rect">
            <a:avLst/>
          </a:prstGeom>
        </p:spPr>
        <p:txBody>
          <a:bodyPr vert="horz" lIns="91440" tIns="45720" rIns="91440" bIns="45720" rtlCol="0" anchor="ctr">
            <a:normAutofit/>
          </a:bodyPr>
          <a:lstStyle/>
          <a:p>
            <a:pPr marL="0" marR="0" lvl="0" indent="0" fontAlgn="auto">
              <a:lnSpc>
                <a:spcPct val="90000"/>
              </a:lnSpc>
              <a:spcBef>
                <a:spcPct val="0"/>
              </a:spcBef>
              <a:spcAft>
                <a:spcPts val="600"/>
              </a:spcAft>
              <a:buClrTx/>
              <a:buSzTx/>
              <a:tabLst/>
              <a:defRPr/>
            </a:pPr>
            <a:r>
              <a:rPr kumimoji="0" lang="en-US" sz="3600" b="0" i="0" u="none" strike="noStrike" kern="1200" cap="none" spc="0" normalizeH="0" baseline="0" noProof="0" dirty="0">
                <a:ln>
                  <a:noFill/>
                </a:ln>
                <a:effectLst/>
                <a:uLnTx/>
                <a:uFillTx/>
                <a:latin typeface="Arial" panose="020B0604020202020204" pitchFamily="34" charset="0"/>
                <a:ea typeface="+mj-ea"/>
                <a:cs typeface="Arial" panose="020B0604020202020204" pitchFamily="34" charset="0"/>
              </a:rPr>
              <a:t>Descriptive Links Between Environment, Perception, Social Deprivation, and Child Neglect Risk</a:t>
            </a:r>
          </a:p>
        </p:txBody>
      </p:sp>
      <p:graphicFrame>
        <p:nvGraphicFramePr>
          <p:cNvPr id="3" name="Table 2">
            <a:extLst>
              <a:ext uri="{FF2B5EF4-FFF2-40B4-BE49-F238E27FC236}">
                <a16:creationId xmlns:a16="http://schemas.microsoft.com/office/drawing/2014/main" id="{E7595215-D0C5-BDC2-E67B-F36ED0B83957}"/>
              </a:ext>
            </a:extLst>
          </p:cNvPr>
          <p:cNvGraphicFramePr>
            <a:graphicFrameLocks noGrp="1"/>
          </p:cNvGraphicFramePr>
          <p:nvPr>
            <p:extLst>
              <p:ext uri="{D42A27DB-BD31-4B8C-83A1-F6EECF244321}">
                <p14:modId xmlns:p14="http://schemas.microsoft.com/office/powerpoint/2010/main" val="1726225902"/>
              </p:ext>
            </p:extLst>
          </p:nvPr>
        </p:nvGraphicFramePr>
        <p:xfrm>
          <a:off x="137328" y="1453568"/>
          <a:ext cx="11648270" cy="4123356"/>
        </p:xfrm>
        <a:graphic>
          <a:graphicData uri="http://schemas.openxmlformats.org/drawingml/2006/table">
            <a:tbl>
              <a:tblPr firstRow="1" bandRow="1"/>
              <a:tblGrid>
                <a:gridCol w="2820361">
                  <a:extLst>
                    <a:ext uri="{9D8B030D-6E8A-4147-A177-3AD203B41FA5}">
                      <a16:colId xmlns:a16="http://schemas.microsoft.com/office/drawing/2014/main" val="2922619782"/>
                    </a:ext>
                  </a:extLst>
                </a:gridCol>
                <a:gridCol w="6152444">
                  <a:extLst>
                    <a:ext uri="{9D8B030D-6E8A-4147-A177-3AD203B41FA5}">
                      <a16:colId xmlns:a16="http://schemas.microsoft.com/office/drawing/2014/main" val="1967524771"/>
                    </a:ext>
                  </a:extLst>
                </a:gridCol>
                <a:gridCol w="1015999">
                  <a:extLst>
                    <a:ext uri="{9D8B030D-6E8A-4147-A177-3AD203B41FA5}">
                      <a16:colId xmlns:a16="http://schemas.microsoft.com/office/drawing/2014/main" val="1575836678"/>
                    </a:ext>
                  </a:extLst>
                </a:gridCol>
                <a:gridCol w="1659466">
                  <a:extLst>
                    <a:ext uri="{9D8B030D-6E8A-4147-A177-3AD203B41FA5}">
                      <a16:colId xmlns:a16="http://schemas.microsoft.com/office/drawing/2014/main" val="1182600311"/>
                    </a:ext>
                  </a:extLst>
                </a:gridCol>
              </a:tblGrid>
              <a:tr h="481659">
                <a:tc>
                  <a:txBody>
                    <a:bodyPr/>
                    <a:lstStyle/>
                    <a:p>
                      <a:r>
                        <a:rPr lang="en-US" sz="1800" b="1" dirty="0">
                          <a:latin typeface="Arial" panose="020B0604020202020204" pitchFamily="34" charset="0"/>
                          <a:cs typeface="Arial" panose="020B0604020202020204" pitchFamily="34" charset="0"/>
                        </a:rPr>
                        <a:t>Variable</a:t>
                      </a:r>
                    </a:p>
                  </a:txBody>
                  <a:tcPr marL="27687" marR="27687" marT="13844" marB="13844" anchor="ctr">
                    <a:lnL>
                      <a:noFill/>
                    </a:lnL>
                    <a:lnR>
                      <a:noFill/>
                    </a:lnR>
                    <a:lnT>
                      <a:noFill/>
                    </a:lnT>
                    <a:lnB>
                      <a:noFill/>
                    </a:lnB>
                    <a:noFill/>
                  </a:tcPr>
                </a:tc>
                <a:tc>
                  <a:txBody>
                    <a:bodyPr/>
                    <a:lstStyle/>
                    <a:p>
                      <a:r>
                        <a:rPr lang="en-US" sz="1800" b="1" dirty="0">
                          <a:latin typeface="Arial" panose="020B0604020202020204" pitchFamily="34" charset="0"/>
                          <a:cs typeface="Arial" panose="020B0604020202020204" pitchFamily="34" charset="0"/>
                        </a:rPr>
                        <a:t>Definition / Measures</a:t>
                      </a:r>
                    </a:p>
                  </a:txBody>
                  <a:tcPr marL="27687" marR="27687" marT="13844" marB="13844" anchor="ctr">
                    <a:lnL>
                      <a:noFill/>
                    </a:lnL>
                    <a:lnR>
                      <a:noFill/>
                    </a:lnR>
                    <a:lnT>
                      <a:noFill/>
                    </a:lnT>
                    <a:lnB>
                      <a:noFill/>
                    </a:lnB>
                    <a:noFill/>
                  </a:tcPr>
                </a:tc>
                <a:tc>
                  <a:txBody>
                    <a:bodyPr/>
                    <a:lstStyle/>
                    <a:p>
                      <a:pPr algn="ctr"/>
                      <a:r>
                        <a:rPr lang="el-GR" b="1" dirty="0"/>
                        <a:t>Δ</a:t>
                      </a:r>
                      <a:endParaRPr lang="en-US" sz="1800" b="1" dirty="0">
                        <a:latin typeface="Arial" panose="020B0604020202020204" pitchFamily="34" charset="0"/>
                        <a:cs typeface="Arial" panose="020B0604020202020204" pitchFamily="34" charset="0"/>
                      </a:endParaRPr>
                    </a:p>
                  </a:txBody>
                  <a:tcPr marL="27687" marR="27687" marT="13844" marB="13844" anchor="ctr">
                    <a:lnL>
                      <a:noFill/>
                    </a:lnL>
                    <a:lnR>
                      <a:noFill/>
                    </a:lnR>
                    <a:lnT>
                      <a:noFill/>
                    </a:lnT>
                    <a:lnB>
                      <a:noFill/>
                    </a:lnB>
                    <a:noFill/>
                  </a:tcPr>
                </a:tc>
                <a:tc>
                  <a:txBody>
                    <a:bodyPr/>
                    <a:lstStyle/>
                    <a:p>
                      <a:pPr algn="ctr"/>
                      <a:r>
                        <a:rPr lang="en-US" sz="1800" b="1" dirty="0">
                          <a:latin typeface="Arial" panose="020B0604020202020204" pitchFamily="34" charset="0"/>
                          <a:cs typeface="Arial" panose="020B0604020202020204" pitchFamily="34" charset="0"/>
                        </a:rPr>
                        <a:t>Effect Size</a:t>
                      </a:r>
                    </a:p>
                  </a:txBody>
                  <a:tcPr marL="27687" marR="27687" marT="13844" marB="13844" anchor="ctr">
                    <a:lnL>
                      <a:noFill/>
                    </a:lnL>
                    <a:lnR>
                      <a:noFill/>
                    </a:lnR>
                    <a:lnT>
                      <a:noFill/>
                    </a:lnT>
                    <a:lnB>
                      <a:noFill/>
                    </a:lnB>
                    <a:noFill/>
                  </a:tcPr>
                </a:tc>
                <a:extLst>
                  <a:ext uri="{0D108BD9-81ED-4DB2-BD59-A6C34878D82A}">
                    <a16:rowId xmlns:a16="http://schemas.microsoft.com/office/drawing/2014/main" val="71492250"/>
                  </a:ext>
                </a:extLst>
              </a:tr>
              <a:tr h="481659">
                <a:tc>
                  <a:txBody>
                    <a:bodyPr/>
                    <a:lstStyle/>
                    <a:p>
                      <a:r>
                        <a:rPr lang="en-US" sz="1600" b="0" dirty="0">
                          <a:latin typeface="Arial" panose="020B0604020202020204" pitchFamily="34" charset="0"/>
                          <a:cs typeface="Arial" panose="020B0604020202020204" pitchFamily="34" charset="0"/>
                        </a:rPr>
                        <a:t>Green Space Index</a:t>
                      </a:r>
                    </a:p>
                  </a:txBody>
                  <a:tcPr marL="27687" marR="27687" marT="13844" marB="13844" anchor="ctr">
                    <a:lnL>
                      <a:noFill/>
                    </a:lnL>
                    <a:lnR>
                      <a:noFill/>
                    </a:lnR>
                    <a:lnT>
                      <a:noFill/>
                    </a:lnT>
                    <a:lnB>
                      <a:noFill/>
                    </a:lnB>
                    <a:solidFill>
                      <a:schemeClr val="accent2">
                        <a:lumMod val="20000"/>
                        <a:lumOff val="80000"/>
                      </a:schemeClr>
                    </a:solidFill>
                  </a:tcPr>
                </a:tc>
                <a:tc>
                  <a:txBody>
                    <a:bodyPr/>
                    <a:lstStyle/>
                    <a:p>
                      <a:r>
                        <a:rPr lang="en-US" sz="1600" dirty="0">
                          <a:latin typeface="Arial" panose="020B0604020202020204" pitchFamily="34" charset="0"/>
                          <a:cs typeface="Arial" panose="020B0604020202020204" pitchFamily="34" charset="0"/>
                        </a:rPr>
                        <a:t>Mean neighborhood score of vegetation cover, visible sky, and terrain, etc.</a:t>
                      </a:r>
                    </a:p>
                  </a:txBody>
                  <a:tcPr marL="27687" marR="27687" marT="13844" marB="13844" anchor="ctr">
                    <a:lnL>
                      <a:noFill/>
                    </a:lnL>
                    <a:lnR>
                      <a:noFill/>
                    </a:lnR>
                    <a:lnT>
                      <a:noFill/>
                    </a:lnT>
                    <a:lnB>
                      <a:noFill/>
                    </a:lnB>
                    <a:solidFill>
                      <a:schemeClr val="accent2">
                        <a:lumMod val="20000"/>
                        <a:lumOff val="80000"/>
                      </a:schemeClr>
                    </a:solidFill>
                  </a:tcPr>
                </a:tc>
                <a:tc>
                  <a:txBody>
                    <a:bodyPr/>
                    <a:lstStyle/>
                    <a:p>
                      <a:pPr algn="ctr"/>
                      <a:r>
                        <a:rPr lang="en-US" sz="1600" dirty="0">
                          <a:latin typeface="Arial" panose="020B0604020202020204" pitchFamily="34" charset="0"/>
                          <a:cs typeface="Arial" panose="020B0604020202020204" pitchFamily="34" charset="0"/>
                        </a:rPr>
                        <a:t>0.436</a:t>
                      </a:r>
                    </a:p>
                  </a:txBody>
                  <a:tcPr marL="27687" marR="27687" marT="13844" marB="13844" anchor="ctr">
                    <a:lnL>
                      <a:noFill/>
                    </a:lnL>
                    <a:lnR>
                      <a:noFill/>
                    </a:lnR>
                    <a:lnT>
                      <a:noFill/>
                    </a:lnT>
                    <a:lnB>
                      <a:noFill/>
                    </a:lnB>
                    <a:solidFill>
                      <a:schemeClr val="accent2">
                        <a:lumMod val="20000"/>
                        <a:lumOff val="80000"/>
                      </a:schemeClr>
                    </a:solidFill>
                  </a:tcPr>
                </a:tc>
                <a:tc>
                  <a:txBody>
                    <a:bodyPr/>
                    <a:lstStyle/>
                    <a:p>
                      <a:pPr algn="ctr"/>
                      <a:r>
                        <a:rPr lang="en-US" sz="1600" dirty="0">
                          <a:latin typeface="Arial" panose="020B0604020202020204" pitchFamily="34" charset="0"/>
                          <a:cs typeface="Arial" panose="020B0604020202020204" pitchFamily="34" charset="0"/>
                        </a:rPr>
                        <a:t>0.442</a:t>
                      </a:r>
                    </a:p>
                  </a:txBody>
                  <a:tcPr marL="27687" marR="27687" marT="13844" marB="13844"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1293304587"/>
                  </a:ext>
                </a:extLst>
              </a:tr>
              <a:tr h="481659">
                <a:tc>
                  <a:txBody>
                    <a:bodyPr/>
                    <a:lstStyle/>
                    <a:p>
                      <a:r>
                        <a:rPr lang="en-US" sz="1600" b="0" dirty="0">
                          <a:latin typeface="Arial" panose="020B0604020202020204" pitchFamily="34" charset="0"/>
                          <a:cs typeface="Arial" panose="020B0604020202020204" pitchFamily="34" charset="0"/>
                        </a:rPr>
                        <a:t>Surveillance Index</a:t>
                      </a:r>
                    </a:p>
                  </a:txBody>
                  <a:tcPr marL="27687" marR="27687" marT="13844" marB="13844" anchor="ctr">
                    <a:lnL>
                      <a:noFill/>
                    </a:lnL>
                    <a:lnR>
                      <a:noFill/>
                    </a:lnR>
                    <a:lnT>
                      <a:noFill/>
                    </a:lnT>
                    <a:lnB>
                      <a:noFill/>
                    </a:lnB>
                    <a:noFill/>
                  </a:tcPr>
                </a:tc>
                <a:tc>
                  <a:txBody>
                    <a:bodyPr/>
                    <a:lstStyle/>
                    <a:p>
                      <a:r>
                        <a:rPr lang="en-US" sz="1600" dirty="0">
                          <a:latin typeface="Arial" panose="020B0604020202020204" pitchFamily="34" charset="0"/>
                          <a:cs typeface="Arial" panose="020B0604020202020204" pitchFamily="34" charset="0"/>
                        </a:rPr>
                        <a:t>Mean neighborhood score of building frontage, fences, and walls, etc.</a:t>
                      </a:r>
                    </a:p>
                  </a:txBody>
                  <a:tcPr marL="27687" marR="27687" marT="13844" marB="13844" anchor="ctr">
                    <a:lnL>
                      <a:noFill/>
                    </a:lnL>
                    <a:lnR>
                      <a:noFill/>
                    </a:lnR>
                    <a:lnT>
                      <a:noFill/>
                    </a:lnT>
                    <a:lnB>
                      <a:noFill/>
                    </a:lnB>
                    <a:noFill/>
                  </a:tcPr>
                </a:tc>
                <a:tc>
                  <a:txBody>
                    <a:bodyPr/>
                    <a:lstStyle/>
                    <a:p>
                      <a:pPr algn="ctr"/>
                      <a:r>
                        <a:rPr lang="en-US" sz="1600">
                          <a:latin typeface="Arial" panose="020B0604020202020204" pitchFamily="34" charset="0"/>
                          <a:cs typeface="Arial" panose="020B0604020202020204" pitchFamily="34" charset="0"/>
                        </a:rPr>
                        <a:t>-0.121</a:t>
                      </a:r>
                    </a:p>
                  </a:txBody>
                  <a:tcPr marL="27687" marR="27687" marT="13844" marB="13844" anchor="ctr">
                    <a:lnL>
                      <a:noFill/>
                    </a:lnL>
                    <a:lnR>
                      <a:noFill/>
                    </a:lnR>
                    <a:lnT>
                      <a:noFill/>
                    </a:lnT>
                    <a:lnB>
                      <a:noFill/>
                    </a:lnB>
                    <a:noFill/>
                  </a:tcPr>
                </a:tc>
                <a:tc>
                  <a:txBody>
                    <a:bodyPr/>
                    <a:lstStyle/>
                    <a:p>
                      <a:pPr algn="ctr"/>
                      <a:r>
                        <a:rPr lang="en-US" sz="1600">
                          <a:latin typeface="Arial" panose="020B0604020202020204" pitchFamily="34" charset="0"/>
                          <a:cs typeface="Arial" panose="020B0604020202020204" pitchFamily="34" charset="0"/>
                        </a:rPr>
                        <a:t>-0.146</a:t>
                      </a:r>
                    </a:p>
                  </a:txBody>
                  <a:tcPr marL="27687" marR="27687" marT="13844" marB="13844" anchor="ctr">
                    <a:lnL>
                      <a:noFill/>
                    </a:lnL>
                    <a:lnR>
                      <a:noFill/>
                    </a:lnR>
                    <a:lnT>
                      <a:noFill/>
                    </a:lnT>
                    <a:lnB>
                      <a:noFill/>
                    </a:lnB>
                    <a:noFill/>
                  </a:tcPr>
                </a:tc>
                <a:extLst>
                  <a:ext uri="{0D108BD9-81ED-4DB2-BD59-A6C34878D82A}">
                    <a16:rowId xmlns:a16="http://schemas.microsoft.com/office/drawing/2014/main" val="4116589521"/>
                  </a:ext>
                </a:extLst>
              </a:tr>
              <a:tr h="684325">
                <a:tc>
                  <a:txBody>
                    <a:bodyPr/>
                    <a:lstStyle/>
                    <a:p>
                      <a:r>
                        <a:rPr lang="en-US" sz="1600" b="0" dirty="0">
                          <a:latin typeface="Arial" panose="020B0604020202020204" pitchFamily="34" charset="0"/>
                          <a:cs typeface="Arial" panose="020B0604020202020204" pitchFamily="34" charset="0"/>
                        </a:rPr>
                        <a:t>Land Use Mix Index</a:t>
                      </a:r>
                    </a:p>
                  </a:txBody>
                  <a:tcPr marL="27687" marR="27687" marT="13844" marB="13844" anchor="ctr">
                    <a:lnL>
                      <a:noFill/>
                    </a:lnL>
                    <a:lnR>
                      <a:noFill/>
                    </a:lnR>
                    <a:lnT>
                      <a:noFill/>
                    </a:lnT>
                    <a:lnB>
                      <a:noFill/>
                    </a:lnB>
                    <a:solidFill>
                      <a:schemeClr val="accent2">
                        <a:lumMod val="20000"/>
                        <a:lumOff val="80000"/>
                      </a:schemeClr>
                    </a:solidFill>
                  </a:tcPr>
                </a:tc>
                <a:tc>
                  <a:txBody>
                    <a:bodyPr/>
                    <a:lstStyle/>
                    <a:p>
                      <a:r>
                        <a:rPr lang="en-US" sz="1600" dirty="0">
                          <a:latin typeface="Arial" panose="020B0604020202020204" pitchFamily="34" charset="0"/>
                          <a:cs typeface="Arial" panose="020B0604020202020204" pitchFamily="34" charset="0"/>
                        </a:rPr>
                        <a:t>Mean neighborhood score of bicycles, buses, cars, motorcycles, pedestrians, riders, roads, sidewalks, trains, and trucks, etc.</a:t>
                      </a:r>
                    </a:p>
                  </a:txBody>
                  <a:tcPr marL="27687" marR="27687" marT="13844" marB="13844" anchor="ctr">
                    <a:lnL>
                      <a:noFill/>
                    </a:lnL>
                    <a:lnR>
                      <a:noFill/>
                    </a:lnR>
                    <a:lnT>
                      <a:noFill/>
                    </a:lnT>
                    <a:lnB>
                      <a:noFill/>
                    </a:lnB>
                    <a:solidFill>
                      <a:schemeClr val="accent2">
                        <a:lumMod val="20000"/>
                        <a:lumOff val="80000"/>
                      </a:schemeClr>
                    </a:solidFill>
                  </a:tcPr>
                </a:tc>
                <a:tc>
                  <a:txBody>
                    <a:bodyPr/>
                    <a:lstStyle/>
                    <a:p>
                      <a:pPr algn="ctr"/>
                      <a:r>
                        <a:rPr lang="en-US" sz="1600" dirty="0">
                          <a:latin typeface="Arial" panose="020B0604020202020204" pitchFamily="34" charset="0"/>
                          <a:cs typeface="Arial" panose="020B0604020202020204" pitchFamily="34" charset="0"/>
                        </a:rPr>
                        <a:t>0.200</a:t>
                      </a:r>
                    </a:p>
                  </a:txBody>
                  <a:tcPr marL="27687" marR="27687" marT="13844" marB="13844" anchor="ctr">
                    <a:lnL>
                      <a:noFill/>
                    </a:lnL>
                    <a:lnR>
                      <a:noFill/>
                    </a:lnR>
                    <a:lnT>
                      <a:noFill/>
                    </a:lnT>
                    <a:lnB>
                      <a:noFill/>
                    </a:lnB>
                    <a:solidFill>
                      <a:schemeClr val="accent2">
                        <a:lumMod val="20000"/>
                        <a:lumOff val="80000"/>
                      </a:schemeClr>
                    </a:solidFill>
                  </a:tcPr>
                </a:tc>
                <a:tc>
                  <a:txBody>
                    <a:bodyPr/>
                    <a:lstStyle/>
                    <a:p>
                      <a:pPr algn="ctr"/>
                      <a:r>
                        <a:rPr lang="en-US" sz="1600" dirty="0">
                          <a:latin typeface="Arial" panose="020B0604020202020204" pitchFamily="34" charset="0"/>
                          <a:cs typeface="Arial" panose="020B0604020202020204" pitchFamily="34" charset="0"/>
                        </a:rPr>
                        <a:t>0.269</a:t>
                      </a:r>
                    </a:p>
                  </a:txBody>
                  <a:tcPr marL="27687" marR="27687" marT="13844" marB="13844"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1990207514"/>
                  </a:ext>
                </a:extLst>
              </a:tr>
              <a:tr h="481659">
                <a:tc>
                  <a:txBody>
                    <a:bodyPr/>
                    <a:lstStyle/>
                    <a:p>
                      <a:r>
                        <a:rPr lang="en-US" sz="1600" b="0" dirty="0">
                          <a:latin typeface="Arial" panose="020B0604020202020204" pitchFamily="34" charset="0"/>
                          <a:cs typeface="Arial" panose="020B0604020202020204" pitchFamily="34" charset="0"/>
                        </a:rPr>
                        <a:t>Lighting Index</a:t>
                      </a:r>
                    </a:p>
                  </a:txBody>
                  <a:tcPr marL="27687" marR="27687" marT="13844" marB="13844" anchor="ctr">
                    <a:lnL>
                      <a:noFill/>
                    </a:lnL>
                    <a:lnR>
                      <a:noFill/>
                    </a:lnR>
                    <a:lnT>
                      <a:noFill/>
                    </a:lnT>
                    <a:lnB>
                      <a:noFill/>
                    </a:lnB>
                    <a:noFill/>
                  </a:tcPr>
                </a:tc>
                <a:tc>
                  <a:txBody>
                    <a:bodyPr/>
                    <a:lstStyle/>
                    <a:p>
                      <a:r>
                        <a:rPr lang="en-US" sz="1600" dirty="0">
                          <a:latin typeface="Arial" panose="020B0604020202020204" pitchFamily="34" charset="0"/>
                          <a:cs typeface="Arial" panose="020B0604020202020204" pitchFamily="34" charset="0"/>
                        </a:rPr>
                        <a:t>Mean neighborhood score of streetlights, traffic lights, poles, etc.</a:t>
                      </a:r>
                    </a:p>
                  </a:txBody>
                  <a:tcPr marL="27687" marR="27687" marT="13844" marB="13844" anchor="ctr">
                    <a:lnL>
                      <a:noFill/>
                    </a:lnL>
                    <a:lnR>
                      <a:noFill/>
                    </a:lnR>
                    <a:lnT>
                      <a:noFill/>
                    </a:lnT>
                    <a:lnB>
                      <a:noFill/>
                    </a:lnB>
                    <a:noFill/>
                  </a:tcPr>
                </a:tc>
                <a:tc>
                  <a:txBody>
                    <a:bodyPr/>
                    <a:lstStyle/>
                    <a:p>
                      <a:pPr algn="ctr"/>
                      <a:r>
                        <a:rPr lang="en-US" sz="1600" dirty="0">
                          <a:latin typeface="Arial" panose="020B0604020202020204" pitchFamily="34" charset="0"/>
                          <a:cs typeface="Arial" panose="020B0604020202020204" pitchFamily="34" charset="0"/>
                        </a:rPr>
                        <a:t>0.129</a:t>
                      </a:r>
                    </a:p>
                  </a:txBody>
                  <a:tcPr marL="27687" marR="27687" marT="13844" marB="13844" anchor="ctr">
                    <a:lnL>
                      <a:noFill/>
                    </a:lnL>
                    <a:lnR>
                      <a:noFill/>
                    </a:lnR>
                    <a:lnT>
                      <a:noFill/>
                    </a:lnT>
                    <a:lnB>
                      <a:noFill/>
                    </a:lnB>
                    <a:noFill/>
                  </a:tcPr>
                </a:tc>
                <a:tc>
                  <a:txBody>
                    <a:bodyPr/>
                    <a:lstStyle/>
                    <a:p>
                      <a:pPr algn="ctr"/>
                      <a:r>
                        <a:rPr lang="en-US" sz="1600" dirty="0">
                          <a:latin typeface="Arial" panose="020B0604020202020204" pitchFamily="34" charset="0"/>
                          <a:cs typeface="Arial" panose="020B0604020202020204" pitchFamily="34" charset="0"/>
                        </a:rPr>
                        <a:t>0.336</a:t>
                      </a:r>
                    </a:p>
                  </a:txBody>
                  <a:tcPr marL="27687" marR="27687" marT="13844" marB="13844" anchor="ctr">
                    <a:lnL>
                      <a:noFill/>
                    </a:lnL>
                    <a:lnR>
                      <a:noFill/>
                    </a:lnR>
                    <a:lnT>
                      <a:noFill/>
                    </a:lnT>
                    <a:lnB>
                      <a:noFill/>
                    </a:lnB>
                    <a:noFill/>
                  </a:tcPr>
                </a:tc>
                <a:extLst>
                  <a:ext uri="{0D108BD9-81ED-4DB2-BD59-A6C34878D82A}">
                    <a16:rowId xmlns:a16="http://schemas.microsoft.com/office/drawing/2014/main" val="1526057553"/>
                  </a:ext>
                </a:extLst>
              </a:tr>
              <a:tr h="481659">
                <a:tc>
                  <a:txBody>
                    <a:bodyPr/>
                    <a:lstStyle/>
                    <a:p>
                      <a:r>
                        <a:rPr lang="en-US" sz="1600" b="0" dirty="0">
                          <a:latin typeface="Arial" panose="020B0604020202020204" pitchFamily="34" charset="0"/>
                          <a:cs typeface="Arial" panose="020B0604020202020204" pitchFamily="34" charset="0"/>
                        </a:rPr>
                        <a:t>Safety Perception</a:t>
                      </a:r>
                    </a:p>
                  </a:txBody>
                  <a:tcPr marL="27687" marR="27687" marT="13844" marB="13844" anchor="ctr">
                    <a:lnL>
                      <a:noFill/>
                    </a:lnL>
                    <a:lnR>
                      <a:noFill/>
                    </a:lnR>
                    <a:lnT>
                      <a:noFill/>
                    </a:lnT>
                    <a:lnB>
                      <a:noFill/>
                    </a:lnB>
                    <a:solidFill>
                      <a:schemeClr val="accent2">
                        <a:lumMod val="20000"/>
                        <a:lumOff val="80000"/>
                      </a:schemeClr>
                    </a:solidFill>
                  </a:tcPr>
                </a:tc>
                <a:tc>
                  <a:txBody>
                    <a:bodyPr/>
                    <a:lstStyle/>
                    <a:p>
                      <a:r>
                        <a:rPr lang="en-US" sz="1600" dirty="0">
                          <a:latin typeface="Arial" panose="020B0604020202020204" pitchFamily="34" charset="0"/>
                          <a:cs typeface="Arial" panose="020B0604020202020204" pitchFamily="34" charset="0"/>
                        </a:rPr>
                        <a:t>Mean neighborhood perceived score for ‘safer’</a:t>
                      </a:r>
                    </a:p>
                  </a:txBody>
                  <a:tcPr marL="27687" marR="27687" marT="13844" marB="13844" anchor="ctr">
                    <a:lnL>
                      <a:noFill/>
                    </a:lnL>
                    <a:lnR>
                      <a:noFill/>
                    </a:lnR>
                    <a:lnT>
                      <a:noFill/>
                    </a:lnT>
                    <a:lnB>
                      <a:noFill/>
                    </a:lnB>
                    <a:solidFill>
                      <a:schemeClr val="accent2">
                        <a:lumMod val="20000"/>
                        <a:lumOff val="80000"/>
                      </a:schemeClr>
                    </a:solidFill>
                  </a:tcPr>
                </a:tc>
                <a:tc>
                  <a:txBody>
                    <a:bodyPr/>
                    <a:lstStyle/>
                    <a:p>
                      <a:pPr algn="ctr"/>
                      <a:r>
                        <a:rPr lang="en-US" sz="1600" dirty="0">
                          <a:latin typeface="Arial" panose="020B0604020202020204" pitchFamily="34" charset="0"/>
                          <a:cs typeface="Arial" panose="020B0604020202020204" pitchFamily="34" charset="0"/>
                        </a:rPr>
                        <a:t>0.249</a:t>
                      </a:r>
                    </a:p>
                  </a:txBody>
                  <a:tcPr marL="27687" marR="27687" marT="13844" marB="13844" anchor="ctr">
                    <a:lnL>
                      <a:noFill/>
                    </a:lnL>
                    <a:lnR>
                      <a:noFill/>
                    </a:lnR>
                    <a:lnT>
                      <a:noFill/>
                    </a:lnT>
                    <a:lnB>
                      <a:noFill/>
                    </a:lnB>
                    <a:solidFill>
                      <a:schemeClr val="accent2">
                        <a:lumMod val="20000"/>
                        <a:lumOff val="80000"/>
                      </a:schemeClr>
                    </a:solidFill>
                  </a:tcPr>
                </a:tc>
                <a:tc>
                  <a:txBody>
                    <a:bodyPr/>
                    <a:lstStyle/>
                    <a:p>
                      <a:pPr algn="ctr"/>
                      <a:r>
                        <a:rPr lang="en-US" sz="1600" dirty="0">
                          <a:latin typeface="Arial" panose="020B0604020202020204" pitchFamily="34" charset="0"/>
                          <a:cs typeface="Arial" panose="020B0604020202020204" pitchFamily="34" charset="0"/>
                        </a:rPr>
                        <a:t>0.255</a:t>
                      </a:r>
                    </a:p>
                  </a:txBody>
                  <a:tcPr marL="27687" marR="27687" marT="13844" marB="13844"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3332453918"/>
                  </a:ext>
                </a:extLst>
              </a:tr>
              <a:tr h="481659">
                <a:tc>
                  <a:txBody>
                    <a:bodyPr/>
                    <a:lstStyle/>
                    <a:p>
                      <a:r>
                        <a:rPr lang="en-US" sz="1600" b="0" dirty="0">
                          <a:latin typeface="Arial" panose="020B0604020202020204" pitchFamily="34" charset="0"/>
                          <a:cs typeface="Arial" panose="020B0604020202020204" pitchFamily="34" charset="0"/>
                        </a:rPr>
                        <a:t>Boring Score</a:t>
                      </a:r>
                    </a:p>
                  </a:txBody>
                  <a:tcPr marL="27687" marR="27687" marT="13844" marB="13844" anchor="ctr">
                    <a:lnL>
                      <a:noFill/>
                    </a:lnL>
                    <a:lnR>
                      <a:noFill/>
                    </a:lnR>
                    <a:lnT>
                      <a:noFill/>
                    </a:lnT>
                    <a:lnB>
                      <a:noFill/>
                    </a:lnB>
                    <a:noFill/>
                  </a:tcPr>
                </a:tc>
                <a:tc>
                  <a:txBody>
                    <a:bodyPr/>
                    <a:lstStyle/>
                    <a:p>
                      <a:r>
                        <a:rPr lang="en-US" sz="1600" dirty="0">
                          <a:latin typeface="Arial" panose="020B0604020202020204" pitchFamily="34" charset="0"/>
                          <a:cs typeface="Arial" panose="020B0604020202020204" pitchFamily="34" charset="0"/>
                        </a:rPr>
                        <a:t>Mean neighborhood perceived score for “boring”</a:t>
                      </a:r>
                    </a:p>
                  </a:txBody>
                  <a:tcPr marL="27687" marR="27687" marT="13844" marB="13844" anchor="ctr">
                    <a:lnL>
                      <a:noFill/>
                    </a:lnL>
                    <a:lnR>
                      <a:noFill/>
                    </a:lnR>
                    <a:lnT>
                      <a:noFill/>
                    </a:lnT>
                    <a:lnB>
                      <a:noFill/>
                    </a:lnB>
                    <a:noFill/>
                  </a:tcPr>
                </a:tc>
                <a:tc>
                  <a:txBody>
                    <a:bodyPr/>
                    <a:lstStyle/>
                    <a:p>
                      <a:pPr algn="ctr"/>
                      <a:r>
                        <a:rPr lang="en-US" sz="1600" dirty="0">
                          <a:latin typeface="Arial" panose="020B0604020202020204" pitchFamily="34" charset="0"/>
                          <a:cs typeface="Arial" panose="020B0604020202020204" pitchFamily="34" charset="0"/>
                        </a:rPr>
                        <a:t>0.0439</a:t>
                      </a:r>
                    </a:p>
                  </a:txBody>
                  <a:tcPr marL="27687" marR="27687" marT="13844" marB="13844" anchor="ctr">
                    <a:lnL>
                      <a:noFill/>
                    </a:lnL>
                    <a:lnR>
                      <a:noFill/>
                    </a:lnR>
                    <a:lnT>
                      <a:noFill/>
                    </a:lnT>
                    <a:lnB>
                      <a:noFill/>
                    </a:lnB>
                    <a:noFill/>
                  </a:tcPr>
                </a:tc>
                <a:tc>
                  <a:txBody>
                    <a:bodyPr/>
                    <a:lstStyle/>
                    <a:p>
                      <a:pPr algn="ctr"/>
                      <a:r>
                        <a:rPr lang="en-US" sz="1600" dirty="0">
                          <a:latin typeface="Arial" panose="020B0604020202020204" pitchFamily="34" charset="0"/>
                          <a:cs typeface="Arial" panose="020B0604020202020204" pitchFamily="34" charset="0"/>
                        </a:rPr>
                        <a:t>0.0446</a:t>
                      </a:r>
                    </a:p>
                  </a:txBody>
                  <a:tcPr marL="27687" marR="27687" marT="13844" marB="13844" anchor="ctr">
                    <a:lnL>
                      <a:noFill/>
                    </a:lnL>
                    <a:lnR>
                      <a:noFill/>
                    </a:lnR>
                    <a:lnT>
                      <a:noFill/>
                    </a:lnT>
                    <a:lnB>
                      <a:noFill/>
                    </a:lnB>
                    <a:noFill/>
                  </a:tcPr>
                </a:tc>
                <a:extLst>
                  <a:ext uri="{0D108BD9-81ED-4DB2-BD59-A6C34878D82A}">
                    <a16:rowId xmlns:a16="http://schemas.microsoft.com/office/drawing/2014/main" val="1498551891"/>
                  </a:ext>
                </a:extLst>
              </a:tr>
              <a:tr h="481659">
                <a:tc>
                  <a:txBody>
                    <a:bodyPr/>
                    <a:lstStyle/>
                    <a:p>
                      <a:r>
                        <a:rPr lang="en-US" sz="1600" b="0" dirty="0">
                          <a:latin typeface="Arial" panose="020B0604020202020204" pitchFamily="34" charset="0"/>
                          <a:cs typeface="Arial" panose="020B0604020202020204" pitchFamily="34" charset="0"/>
                        </a:rPr>
                        <a:t>Area Level Deprivation (ADI)</a:t>
                      </a:r>
                    </a:p>
                  </a:txBody>
                  <a:tcPr marL="27687" marR="27687" marT="13844" marB="13844" anchor="ctr">
                    <a:lnL>
                      <a:noFill/>
                    </a:lnL>
                    <a:lnR>
                      <a:noFill/>
                    </a:lnR>
                    <a:lnT>
                      <a:noFill/>
                    </a:lnT>
                    <a:lnB>
                      <a:noFill/>
                    </a:lnB>
                    <a:solidFill>
                      <a:schemeClr val="accent2">
                        <a:lumMod val="20000"/>
                        <a:lumOff val="80000"/>
                      </a:schemeClr>
                    </a:solidFill>
                  </a:tcPr>
                </a:tc>
                <a:tc>
                  <a:txBody>
                    <a:bodyPr/>
                    <a:lstStyle/>
                    <a:p>
                      <a:r>
                        <a:rPr lang="en-US" sz="1600" dirty="0">
                          <a:latin typeface="Arial" panose="020B0604020202020204" pitchFamily="34" charset="0"/>
                          <a:cs typeface="Arial" panose="020B0604020202020204" pitchFamily="34" charset="0"/>
                        </a:rPr>
                        <a:t>Area Deprivation Index</a:t>
                      </a:r>
                    </a:p>
                  </a:txBody>
                  <a:tcPr marL="27687" marR="27687" marT="13844" marB="13844" anchor="ctr">
                    <a:lnL>
                      <a:noFill/>
                    </a:lnL>
                    <a:lnR>
                      <a:noFill/>
                    </a:lnR>
                    <a:lnT>
                      <a:noFill/>
                    </a:lnT>
                    <a:lnB>
                      <a:noFill/>
                    </a:lnB>
                    <a:solidFill>
                      <a:schemeClr val="accent2">
                        <a:lumMod val="20000"/>
                        <a:lumOff val="80000"/>
                      </a:schemeClr>
                    </a:solidFill>
                  </a:tcPr>
                </a:tc>
                <a:tc>
                  <a:txBody>
                    <a:bodyPr/>
                    <a:lstStyle/>
                    <a:p>
                      <a:pPr algn="ctr"/>
                      <a:r>
                        <a:rPr lang="en-US" sz="1600" dirty="0">
                          <a:latin typeface="Arial" panose="020B0604020202020204" pitchFamily="34" charset="0"/>
                          <a:cs typeface="Arial" panose="020B0604020202020204" pitchFamily="34" charset="0"/>
                        </a:rPr>
                        <a:t>-9.478</a:t>
                      </a:r>
                    </a:p>
                  </a:txBody>
                  <a:tcPr marL="27687" marR="27687" marT="13844" marB="13844" anchor="ctr">
                    <a:lnL>
                      <a:noFill/>
                    </a:lnL>
                    <a:lnR>
                      <a:noFill/>
                    </a:lnR>
                    <a:lnT>
                      <a:noFill/>
                    </a:lnT>
                    <a:lnB>
                      <a:noFill/>
                    </a:lnB>
                    <a:solidFill>
                      <a:schemeClr val="accent2">
                        <a:lumMod val="20000"/>
                        <a:lumOff val="80000"/>
                      </a:schemeClr>
                    </a:solidFill>
                  </a:tcPr>
                </a:tc>
                <a:tc>
                  <a:txBody>
                    <a:bodyPr/>
                    <a:lstStyle/>
                    <a:p>
                      <a:pPr algn="ctr"/>
                      <a:r>
                        <a:rPr lang="en-US" sz="1600" dirty="0">
                          <a:latin typeface="Arial" panose="020B0604020202020204" pitchFamily="34" charset="0"/>
                          <a:cs typeface="Arial" panose="020B0604020202020204" pitchFamily="34" charset="0"/>
                        </a:rPr>
                        <a:t>-0.712</a:t>
                      </a:r>
                    </a:p>
                  </a:txBody>
                  <a:tcPr marL="27687" marR="27687" marT="13844" marB="13844"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3857405957"/>
                  </a:ext>
                </a:extLst>
              </a:tr>
            </a:tbl>
          </a:graphicData>
        </a:graphic>
      </p:graphicFrame>
      <p:sp>
        <p:nvSpPr>
          <p:cNvPr id="4" name="TextBox 3">
            <a:extLst>
              <a:ext uri="{FF2B5EF4-FFF2-40B4-BE49-F238E27FC236}">
                <a16:creationId xmlns:a16="http://schemas.microsoft.com/office/drawing/2014/main" id="{B4F88F64-F511-16BF-54BE-50BCEB20069C}"/>
              </a:ext>
            </a:extLst>
          </p:cNvPr>
          <p:cNvSpPr txBox="1"/>
          <p:nvPr/>
        </p:nvSpPr>
        <p:spPr>
          <a:xfrm>
            <a:off x="42078" y="966800"/>
            <a:ext cx="6191954"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Note: Higher score = greater values of the indicator</a:t>
            </a:r>
          </a:p>
        </p:txBody>
      </p:sp>
      <p:sp>
        <p:nvSpPr>
          <p:cNvPr id="6" name="TextBox 5">
            <a:extLst>
              <a:ext uri="{FF2B5EF4-FFF2-40B4-BE49-F238E27FC236}">
                <a16:creationId xmlns:a16="http://schemas.microsoft.com/office/drawing/2014/main" id="{8BF40D1A-CD33-2498-34CE-2E7B42E56C4F}"/>
              </a:ext>
            </a:extLst>
          </p:cNvPr>
          <p:cNvSpPr txBox="1"/>
          <p:nvPr/>
        </p:nvSpPr>
        <p:spPr>
          <a:xfrm>
            <a:off x="137328" y="5891200"/>
            <a:ext cx="11648270" cy="707886"/>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High-neglect areas tend to have less greenery, poorer built environment conditions, lower perceptions of safety, and much higher levels of social deprivation. </a:t>
            </a:r>
          </a:p>
        </p:txBody>
      </p:sp>
    </p:spTree>
    <p:extLst>
      <p:ext uri="{BB962C8B-B14F-4D97-AF65-F5344CB8AC3E}">
        <p14:creationId xmlns:p14="http://schemas.microsoft.com/office/powerpoint/2010/main" val="7049015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1381</TotalTime>
  <Words>2569</Words>
  <Application>Microsoft Office PowerPoint</Application>
  <PresentationFormat>Widescreen</PresentationFormat>
  <Paragraphs>196</Paragraphs>
  <Slides>11</Slides>
  <Notes>9</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11</vt:i4>
      </vt:variant>
    </vt:vector>
  </HeadingPairs>
  <TitlesOfParts>
    <vt:vector size="16" baseType="lpstr">
      <vt:lpstr>Aptos</vt:lpstr>
      <vt:lpstr>Aptos Display</vt:lpstr>
      <vt:lpstr>Arial</vt:lpstr>
      <vt:lpstr>Office Theme</vt:lpstr>
      <vt:lpstr>1_Office Theme</vt:lpstr>
      <vt:lpstr>Integrating AI, Deep Learning, and Spatial Analytics to Investigate Environmental Correlates of Child Neglect</vt:lpstr>
      <vt:lpstr>From Streets to Statutes: How Urban Environments Shape Neglect Risk</vt:lpstr>
      <vt:lpstr>From Pixels to Neighborhood Patterns: How AI Translates Images into Indicators</vt:lpstr>
      <vt:lpstr>PowerPoint Presentation</vt:lpstr>
      <vt:lpstr>AI-Driven Semantic Segmentation</vt:lpstr>
      <vt:lpstr>Add Perception Scores</vt:lpstr>
      <vt:lpstr>PowerPoint Presentation</vt:lpstr>
      <vt:lpstr>PowerPoint Presentation</vt:lpstr>
      <vt:lpstr>PowerPoint Presentation</vt:lpstr>
      <vt:lpstr>Policy Implications and Future Directions</vt:lpstr>
      <vt:lpstr>PowerPoint Presentation</vt:lpstr>
    </vt:vector>
  </TitlesOfParts>
  <Company>The Ohio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Barboza-Salerno, Gia</dc:creator>
  <cp:lastModifiedBy>Barboza-Salerno, Gia</cp:lastModifiedBy>
  <cp:revision>3</cp:revision>
  <dcterms:created xsi:type="dcterms:W3CDTF">2025-08-07T18:06:16Z</dcterms:created>
  <dcterms:modified xsi:type="dcterms:W3CDTF">2025-08-27T13:52:44Z</dcterms:modified>
</cp:coreProperties>
</file>